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54"/>
  </p:notesMasterIdLst>
  <p:handoutMasterIdLst>
    <p:handoutMasterId r:id="rId55"/>
  </p:handoutMasterIdLst>
  <p:sldIdLst>
    <p:sldId id="347" r:id="rId2"/>
    <p:sldId id="346" r:id="rId3"/>
    <p:sldId id="305" r:id="rId4"/>
    <p:sldId id="306" r:id="rId5"/>
    <p:sldId id="301" r:id="rId6"/>
    <p:sldId id="302" r:id="rId7"/>
    <p:sldId id="264" r:id="rId8"/>
    <p:sldId id="295" r:id="rId9"/>
    <p:sldId id="304" r:id="rId10"/>
    <p:sldId id="307" r:id="rId11"/>
    <p:sldId id="308" r:id="rId12"/>
    <p:sldId id="310" r:id="rId13"/>
    <p:sldId id="348" r:id="rId14"/>
    <p:sldId id="309" r:id="rId15"/>
    <p:sldId id="265" r:id="rId16"/>
    <p:sldId id="296" r:id="rId17"/>
    <p:sldId id="297" r:id="rId18"/>
    <p:sldId id="298" r:id="rId19"/>
    <p:sldId id="299" r:id="rId20"/>
    <p:sldId id="311" r:id="rId21"/>
    <p:sldId id="312" r:id="rId22"/>
    <p:sldId id="313" r:id="rId23"/>
    <p:sldId id="314" r:id="rId24"/>
    <p:sldId id="315" r:id="rId25"/>
    <p:sldId id="317" r:id="rId26"/>
    <p:sldId id="316"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6" r:id="rId41"/>
    <p:sldId id="331" r:id="rId42"/>
    <p:sldId id="332" r:id="rId43"/>
    <p:sldId id="335" r:id="rId44"/>
    <p:sldId id="333" r:id="rId45"/>
    <p:sldId id="334" r:id="rId46"/>
    <p:sldId id="349" r:id="rId47"/>
    <p:sldId id="337" r:id="rId48"/>
    <p:sldId id="338" r:id="rId49"/>
    <p:sldId id="339" r:id="rId50"/>
    <p:sldId id="340" r:id="rId51"/>
    <p:sldId id="342" r:id="rId52"/>
    <p:sldId id="273"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327"/>
    <a:srgbClr val="01D1D0"/>
    <a:srgbClr val="E6E7E7"/>
    <a:srgbClr val="0070AD"/>
    <a:srgbClr val="7F7F7F"/>
    <a:srgbClr val="6D64CC"/>
    <a:srgbClr val="7E39BA"/>
    <a:srgbClr val="4701A7"/>
    <a:srgbClr val="C8FF16"/>
    <a:srgbClr val="00C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53659" autoAdjust="0"/>
  </p:normalViewPr>
  <p:slideViewPr>
    <p:cSldViewPr>
      <p:cViewPr varScale="1">
        <p:scale>
          <a:sx n="70" d="100"/>
          <a:sy n="70" d="100"/>
        </p:scale>
        <p:origin x="644" y="60"/>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53" d="100"/>
          <a:sy n="53" d="100"/>
        </p:scale>
        <p:origin x="2648"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17/12/2018</a:t>
            </a:fld>
            <a:endParaRPr lang="pt-PT" sz="900"/>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17/12/2018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Tree>
    <p:extLst>
      <p:ext uri="{BB962C8B-B14F-4D97-AF65-F5344CB8AC3E}">
        <p14:creationId xmlns:p14="http://schemas.microsoft.com/office/powerpoint/2010/main" val="1676443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1827303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78"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2018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81285888"/>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5126569" y="0"/>
            <a:ext cx="7065433"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408517" y="6102351"/>
            <a:ext cx="2286000" cy="510116"/>
          </a:xfrm>
          <a:prstGeom prst="rect">
            <a:avLst/>
          </a:prstGeom>
          <a:noFill/>
          <a:ln w="9525">
            <a:noFill/>
            <a:miter lim="800000"/>
            <a:headEnd/>
            <a:tailEnd/>
          </a:ln>
        </p:spPr>
      </p:pic>
      <p:sp>
        <p:nvSpPr>
          <p:cNvPr id="11" name="Title 1"/>
          <p:cNvSpPr>
            <a:spLocks noGrp="1"/>
          </p:cNvSpPr>
          <p:nvPr>
            <p:ph type="ctrTitle"/>
          </p:nvPr>
        </p:nvSpPr>
        <p:spPr>
          <a:xfrm>
            <a:off x="407990" y="306896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407990" y="3932561"/>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71328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64" name="think-cell Slide" r:id="rId9" imgW="270" imgH="270" progId="TCLayout.ActiveDocument.1">
                  <p:embed/>
                </p:oleObj>
              </mc:Choice>
              <mc:Fallback>
                <p:oleObj name="think-cell Slide" r:id="rId9" imgW="270" imgH="270" progId="TCLayout.ActiveDocument.1">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2018. All rights reserved  </a:t>
            </a:r>
            <a:r>
              <a:rPr lang="en-US" dirty="0">
                <a:solidFill>
                  <a:schemeClr val="accent2"/>
                </a:solidFill>
              </a:rPr>
              <a:t>|</a:t>
            </a:r>
          </a:p>
        </p:txBody>
      </p:sp>
      <p:sp>
        <p:nvSpPr>
          <p:cNvPr id="8" name="Text Placeholder 7">
            <a:extLst>
              <a:ext uri="{FF2B5EF4-FFF2-40B4-BE49-F238E27FC236}">
                <a16:creationId xmlns=""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Presentation Title | Author | Date</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21" r:id="rId3"/>
    <p:sldLayoutId id="2147483879" r:id="rId4"/>
    <p:sldLayoutId id="2147483880" r:id="rId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concurrency.com/blog/w/azure-traffic-manager-vs-azure-load-balancer" TargetMode="External"/><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hyperlink" Target="http://www.azure.microsoft.com/"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custDataLst>
              <p:tags r:id="rId1"/>
            </p:custDataLst>
          </p:nvPr>
        </p:nvSpPr>
        <p:spPr>
          <a:xfrm>
            <a:off x="1066800" y="3733800"/>
            <a:ext cx="8474024" cy="1223963"/>
          </a:xfrm>
        </p:spPr>
        <p:txBody>
          <a:bodyPr vert="horz" wrap="square" lIns="0" tIns="28173" rIns="28173" bIns="28173" numCol="1" rtlCol="0" anchor="t" anchorCtr="0" compatLnSpc="1">
            <a:prstTxWarp prst="textNoShape">
              <a:avLst/>
            </a:prstTxWarp>
            <a:normAutofit/>
          </a:bodyPr>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IN" sz="2800" dirty="0">
                <a:solidFill>
                  <a:schemeClr val="accent1"/>
                </a:solidFill>
              </a:rPr>
              <a:t>Introduction to Microsoft Azure cloud</a:t>
            </a:r>
          </a:p>
        </p:txBody>
      </p:sp>
      <p:sp>
        <p:nvSpPr>
          <p:cNvPr id="4" name="Rectangle 3">
            <a:extLst>
              <a:ext uri="{FF2B5EF4-FFF2-40B4-BE49-F238E27FC236}">
                <a16:creationId xmlns="" xmlns:a16="http://schemas.microsoft.com/office/drawing/2014/main" id="{5A425779-C9E2-47B7-9E2B-22629EAF6C60}"/>
              </a:ext>
            </a:extLst>
          </p:cNvPr>
          <p:cNvSpPr/>
          <p:nvPr/>
        </p:nvSpPr>
        <p:spPr>
          <a:xfrm>
            <a:off x="914400" y="2362200"/>
            <a:ext cx="5688632" cy="387286"/>
          </a:xfrm>
          <a:prstGeom prst="rect">
            <a:avLst/>
          </a:prstGeom>
        </p:spPr>
        <p:txBody>
          <a:bodyPr wrap="square">
            <a:spAutoFit/>
          </a:bodyPr>
          <a:lstStyle/>
          <a:p>
            <a:pPr defTabSz="685800" eaLnBrk="0" fontAlgn="base" hangingPunct="0">
              <a:lnSpc>
                <a:spcPts val="2250"/>
              </a:lnSpc>
              <a:spcBef>
                <a:spcPct val="0"/>
              </a:spcBef>
              <a:spcAft>
                <a:spcPct val="0"/>
              </a:spcAft>
            </a:pPr>
            <a:r>
              <a:rPr lang="en-US" sz="4400" dirty="0">
                <a:solidFill>
                  <a:srgbClr val="0070AD"/>
                </a:solidFill>
              </a:rPr>
              <a:t>Microsoft Azure</a:t>
            </a:r>
          </a:p>
        </p:txBody>
      </p:sp>
    </p:spTree>
    <p:extLst>
      <p:ext uri="{BB962C8B-B14F-4D97-AF65-F5344CB8AC3E}">
        <p14:creationId xmlns:p14="http://schemas.microsoft.com/office/powerpoint/2010/main" val="38316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IaaS</a:t>
            </a:r>
          </a:p>
        </p:txBody>
      </p:sp>
      <p:pic>
        <p:nvPicPr>
          <p:cNvPr id="4" name="Picture 3"/>
          <p:cNvPicPr>
            <a:picLocks noChangeAspect="1"/>
          </p:cNvPicPr>
          <p:nvPr/>
        </p:nvPicPr>
        <p:blipFill>
          <a:blip r:embed="rId2"/>
          <a:stretch>
            <a:fillRect/>
          </a:stretch>
        </p:blipFill>
        <p:spPr>
          <a:xfrm>
            <a:off x="2570707" y="3657600"/>
            <a:ext cx="6438519" cy="2867025"/>
          </a:xfrm>
          <a:prstGeom prst="rect">
            <a:avLst/>
          </a:prstGeom>
        </p:spPr>
      </p:pic>
      <p:sp>
        <p:nvSpPr>
          <p:cNvPr id="2" name="Rectangle 1"/>
          <p:cNvSpPr/>
          <p:nvPr/>
        </p:nvSpPr>
        <p:spPr>
          <a:xfrm>
            <a:off x="398626" y="1371683"/>
            <a:ext cx="11107574" cy="2031325"/>
          </a:xfrm>
          <a:prstGeom prst="rect">
            <a:avLst/>
          </a:prstGeom>
        </p:spPr>
        <p:txBody>
          <a:bodyPr wrap="square">
            <a:spAutoFit/>
          </a:bodyPr>
          <a:lstStyle/>
          <a:p>
            <a:pPr algn="just"/>
            <a:r>
              <a:rPr lang="en-IN" dirty="0"/>
              <a:t>IAAS: Provide computing infrastructure, Physical or virtual Machine and other resource like VM disk, Block and file based storage, Firewall load </a:t>
            </a:r>
            <a:r>
              <a:rPr lang="en-IN" dirty="0" smtClean="0"/>
              <a:t>balancer, </a:t>
            </a:r>
            <a:r>
              <a:rPr lang="en-IN" dirty="0"/>
              <a:t>IP </a:t>
            </a:r>
            <a:r>
              <a:rPr lang="en-IN" dirty="0" smtClean="0"/>
              <a:t>address VNET, </a:t>
            </a:r>
            <a:r>
              <a:rPr lang="en-IN" dirty="0"/>
              <a:t>Virtual Local area network all are part of IAAS.</a:t>
            </a:r>
          </a:p>
          <a:p>
            <a:pPr algn="just"/>
            <a:endParaRPr lang="en-IN" dirty="0"/>
          </a:p>
          <a:p>
            <a:pPr algn="just"/>
            <a:r>
              <a:rPr lang="en-IN" dirty="0" err="1"/>
              <a:t>E.g</a:t>
            </a:r>
            <a:r>
              <a:rPr lang="en-IN" dirty="0"/>
              <a:t>: Win Azure , Amazon EC2, Rack space, Google Compute engine.</a:t>
            </a:r>
          </a:p>
          <a:p>
            <a:pPr algn="just"/>
            <a:r>
              <a:rPr lang="en-IN" dirty="0"/>
              <a:t>Win Azure is microsoft operating system for cloud computing related to IAAS, used for development, service hosting and management.</a:t>
            </a:r>
            <a:endParaRPr lang="en-IN" dirty="0"/>
          </a:p>
        </p:txBody>
      </p:sp>
    </p:spTree>
    <p:extLst>
      <p:ext uri="{BB962C8B-B14F-4D97-AF65-F5344CB8AC3E}">
        <p14:creationId xmlns:p14="http://schemas.microsoft.com/office/powerpoint/2010/main" val="1168552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PaaS</a:t>
            </a:r>
            <a:endParaRPr lang="en-US" dirty="0"/>
          </a:p>
        </p:txBody>
      </p:sp>
      <p:pic>
        <p:nvPicPr>
          <p:cNvPr id="3" name="Picture 2"/>
          <p:cNvPicPr>
            <a:picLocks noChangeAspect="1"/>
          </p:cNvPicPr>
          <p:nvPr/>
        </p:nvPicPr>
        <p:blipFill>
          <a:blip r:embed="rId3"/>
          <a:stretch>
            <a:fillRect/>
          </a:stretch>
        </p:blipFill>
        <p:spPr>
          <a:xfrm>
            <a:off x="1447800" y="2362200"/>
            <a:ext cx="7902020" cy="3516605"/>
          </a:xfrm>
          <a:prstGeom prst="rect">
            <a:avLst/>
          </a:prstGeom>
        </p:spPr>
      </p:pic>
      <p:sp>
        <p:nvSpPr>
          <p:cNvPr id="5" name="Rectangle 4"/>
          <p:cNvSpPr/>
          <p:nvPr/>
        </p:nvSpPr>
        <p:spPr>
          <a:xfrm>
            <a:off x="609600" y="990600"/>
            <a:ext cx="11125200" cy="646331"/>
          </a:xfrm>
          <a:prstGeom prst="rect">
            <a:avLst/>
          </a:prstGeom>
        </p:spPr>
        <p:txBody>
          <a:bodyPr wrap="square">
            <a:spAutoFit/>
          </a:bodyPr>
          <a:lstStyle/>
          <a:p>
            <a:r>
              <a:rPr lang="en-IN" dirty="0" smtClean="0"/>
              <a:t>PAAS: Provide platform which typically included OS, Programming language executing environment, databases, Storages, web servers etc.</a:t>
            </a:r>
            <a:endParaRPr lang="en-IN" dirty="0"/>
          </a:p>
        </p:txBody>
      </p:sp>
    </p:spTree>
    <p:extLst>
      <p:ext uri="{BB962C8B-B14F-4D97-AF65-F5344CB8AC3E}">
        <p14:creationId xmlns:p14="http://schemas.microsoft.com/office/powerpoint/2010/main" val="284173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SaaS</a:t>
            </a:r>
          </a:p>
        </p:txBody>
      </p:sp>
      <p:pic>
        <p:nvPicPr>
          <p:cNvPr id="3" name="Picture 2"/>
          <p:cNvPicPr>
            <a:picLocks noChangeAspect="1"/>
          </p:cNvPicPr>
          <p:nvPr/>
        </p:nvPicPr>
        <p:blipFill>
          <a:blip r:embed="rId2"/>
          <a:stretch>
            <a:fillRect/>
          </a:stretch>
        </p:blipFill>
        <p:spPr>
          <a:xfrm>
            <a:off x="1219200" y="2590800"/>
            <a:ext cx="8766020" cy="3695700"/>
          </a:xfrm>
          <a:prstGeom prst="rect">
            <a:avLst/>
          </a:prstGeom>
        </p:spPr>
      </p:pic>
      <p:sp>
        <p:nvSpPr>
          <p:cNvPr id="4" name="Rectangle 3"/>
          <p:cNvSpPr/>
          <p:nvPr/>
        </p:nvSpPr>
        <p:spPr>
          <a:xfrm>
            <a:off x="609600" y="990600"/>
            <a:ext cx="11125200" cy="923330"/>
          </a:xfrm>
          <a:prstGeom prst="rect">
            <a:avLst/>
          </a:prstGeom>
        </p:spPr>
        <p:txBody>
          <a:bodyPr wrap="square">
            <a:spAutoFit/>
          </a:bodyPr>
          <a:lstStyle/>
          <a:p>
            <a:r>
              <a:rPr lang="en-IN" dirty="0" smtClean="0"/>
              <a:t>SAAS: Provide access to application software often referred as to an “On demand software”, You don’t have to worry about installation, setup and running of application.</a:t>
            </a:r>
          </a:p>
          <a:p>
            <a:r>
              <a:rPr lang="en-IN" dirty="0" err="1" smtClean="0"/>
              <a:t>E.g</a:t>
            </a:r>
            <a:r>
              <a:rPr lang="en-IN" dirty="0" smtClean="0"/>
              <a:t>: Google App, MS 365, yahoo, Gmail, Online PDF Converter etc.</a:t>
            </a:r>
            <a:endParaRPr lang="en-IN" dirty="0"/>
          </a:p>
        </p:txBody>
      </p:sp>
    </p:spTree>
    <p:extLst>
      <p:ext uri="{BB962C8B-B14F-4D97-AF65-F5344CB8AC3E}">
        <p14:creationId xmlns:p14="http://schemas.microsoft.com/office/powerpoint/2010/main" val="2666121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371600"/>
            <a:ext cx="8829675" cy="4248150"/>
          </a:xfrm>
          <a:prstGeom prst="rect">
            <a:avLst/>
          </a:prstGeom>
        </p:spPr>
      </p:pic>
      <p:sp>
        <p:nvSpPr>
          <p:cNvPr id="3" name="Title 2"/>
          <p:cNvSpPr>
            <a:spLocks noGrp="1"/>
          </p:cNvSpPr>
          <p:nvPr>
            <p:ph type="title"/>
          </p:nvPr>
        </p:nvSpPr>
        <p:spPr/>
        <p:txBody>
          <a:bodyPr/>
          <a:lstStyle/>
          <a:p>
            <a:r>
              <a:rPr lang="en-IN" dirty="0" smtClean="0"/>
              <a:t>Service Models</a:t>
            </a:r>
            <a:endParaRPr lang="en-IN" dirty="0"/>
          </a:p>
        </p:txBody>
      </p:sp>
    </p:spTree>
    <p:extLst>
      <p:ext uri="{BB962C8B-B14F-4D97-AF65-F5344CB8AC3E}">
        <p14:creationId xmlns:p14="http://schemas.microsoft.com/office/powerpoint/2010/main" val="376518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pic>
        <p:nvPicPr>
          <p:cNvPr id="3" name="Picture 2"/>
          <p:cNvPicPr>
            <a:picLocks noChangeAspect="1"/>
          </p:cNvPicPr>
          <p:nvPr/>
        </p:nvPicPr>
        <p:blipFill rotWithShape="1">
          <a:blip r:embed="rId2"/>
          <a:srcRect l="16242" r="15373"/>
          <a:stretch/>
        </p:blipFill>
        <p:spPr>
          <a:xfrm>
            <a:off x="609600" y="1104900"/>
            <a:ext cx="9905383" cy="5362774"/>
          </a:xfrm>
          <a:prstGeom prst="rect">
            <a:avLst/>
          </a:prstGeom>
        </p:spPr>
      </p:pic>
    </p:spTree>
    <p:extLst>
      <p:ext uri="{BB962C8B-B14F-4D97-AF65-F5344CB8AC3E}">
        <p14:creationId xmlns:p14="http://schemas.microsoft.com/office/powerpoint/2010/main" val="2051508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Deployment Models</a:t>
            </a:r>
            <a:endParaRPr lang="en-GB" dirty="0"/>
          </a:p>
        </p:txBody>
      </p:sp>
      <p:pic>
        <p:nvPicPr>
          <p:cNvPr id="3" name="Picture 2"/>
          <p:cNvPicPr>
            <a:picLocks noChangeAspect="1"/>
          </p:cNvPicPr>
          <p:nvPr/>
        </p:nvPicPr>
        <p:blipFill>
          <a:blip r:embed="rId2"/>
          <a:stretch>
            <a:fillRect/>
          </a:stretch>
        </p:blipFill>
        <p:spPr>
          <a:xfrm>
            <a:off x="1219200" y="1152525"/>
            <a:ext cx="9220200" cy="48698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Public Cloud</a:t>
            </a:r>
            <a:endParaRPr lang="en-GB" dirty="0"/>
          </a:p>
        </p:txBody>
      </p:sp>
      <p:pic>
        <p:nvPicPr>
          <p:cNvPr id="2" name="Picture 1"/>
          <p:cNvPicPr>
            <a:picLocks noChangeAspect="1"/>
          </p:cNvPicPr>
          <p:nvPr/>
        </p:nvPicPr>
        <p:blipFill>
          <a:blip r:embed="rId2"/>
          <a:stretch>
            <a:fillRect/>
          </a:stretch>
        </p:blipFill>
        <p:spPr>
          <a:xfrm>
            <a:off x="2514600" y="2590800"/>
            <a:ext cx="6286500" cy="3225247"/>
          </a:xfrm>
          <a:prstGeom prst="rect">
            <a:avLst/>
          </a:prstGeom>
        </p:spPr>
      </p:pic>
      <p:sp>
        <p:nvSpPr>
          <p:cNvPr id="5" name="Rectangle 4"/>
          <p:cNvSpPr/>
          <p:nvPr/>
        </p:nvSpPr>
        <p:spPr>
          <a:xfrm>
            <a:off x="609600" y="990600"/>
            <a:ext cx="11125200" cy="1200329"/>
          </a:xfrm>
          <a:prstGeom prst="rect">
            <a:avLst/>
          </a:prstGeom>
        </p:spPr>
        <p:txBody>
          <a:bodyPr wrap="square">
            <a:spAutoFit/>
          </a:bodyPr>
          <a:lstStyle/>
          <a:p>
            <a:pPr marL="285750" indent="-285750">
              <a:buClr>
                <a:srgbClr val="0070AD"/>
              </a:buClr>
              <a:buFont typeface="Arial" panose="020B0604020202020204" pitchFamily="34" charset="0"/>
              <a:buChar char="•"/>
            </a:pPr>
            <a:r>
              <a:rPr lang="en-IN" dirty="0" smtClean="0"/>
              <a:t>Amazon, Google, Azure host a public cloud. Login to any of them pay what you use, its public to all.</a:t>
            </a:r>
          </a:p>
          <a:p>
            <a:pPr marL="285750" indent="-285750">
              <a:buClr>
                <a:srgbClr val="0070AD"/>
              </a:buClr>
              <a:buFont typeface="Arial" panose="020B0604020202020204" pitchFamily="34" charset="0"/>
              <a:buChar char="•"/>
            </a:pPr>
            <a:endParaRPr lang="en-IN" dirty="0"/>
          </a:p>
          <a:p>
            <a:pPr marL="285750" indent="-285750">
              <a:buClr>
                <a:srgbClr val="0070AD"/>
              </a:buClr>
              <a:buFont typeface="Arial" panose="020B0604020202020204" pitchFamily="34" charset="0"/>
              <a:buChar char="•"/>
            </a:pPr>
            <a:r>
              <a:rPr lang="en-IN" dirty="0" smtClean="0"/>
              <a:t>Host infrastructure anyone can use that.</a:t>
            </a:r>
            <a:endParaRPr lang="en-IN" dirty="0"/>
          </a:p>
        </p:txBody>
      </p:sp>
    </p:spTree>
    <p:extLst>
      <p:ext uri="{BB962C8B-B14F-4D97-AF65-F5344CB8AC3E}">
        <p14:creationId xmlns:p14="http://schemas.microsoft.com/office/powerpoint/2010/main" val="191467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Public Cloud Con..</a:t>
            </a:r>
            <a:endParaRPr lang="en-GB" dirty="0"/>
          </a:p>
        </p:txBody>
      </p:sp>
      <p:pic>
        <p:nvPicPr>
          <p:cNvPr id="2" name="Picture 1"/>
          <p:cNvPicPr>
            <a:picLocks noChangeAspect="1"/>
          </p:cNvPicPr>
          <p:nvPr/>
        </p:nvPicPr>
        <p:blipFill>
          <a:blip r:embed="rId2"/>
          <a:stretch>
            <a:fillRect/>
          </a:stretch>
        </p:blipFill>
        <p:spPr>
          <a:xfrm>
            <a:off x="1666807" y="1524000"/>
            <a:ext cx="8246320" cy="4150226"/>
          </a:xfrm>
          <a:prstGeom prst="rect">
            <a:avLst/>
          </a:prstGeom>
        </p:spPr>
      </p:pic>
    </p:spTree>
    <p:extLst>
      <p:ext uri="{BB962C8B-B14F-4D97-AF65-F5344CB8AC3E}">
        <p14:creationId xmlns:p14="http://schemas.microsoft.com/office/powerpoint/2010/main" val="130984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Private Cloud</a:t>
            </a:r>
            <a:endParaRPr lang="en-GB" dirty="0"/>
          </a:p>
        </p:txBody>
      </p:sp>
      <p:pic>
        <p:nvPicPr>
          <p:cNvPr id="3" name="Picture 2"/>
          <p:cNvPicPr>
            <a:picLocks noChangeAspect="1"/>
          </p:cNvPicPr>
          <p:nvPr/>
        </p:nvPicPr>
        <p:blipFill>
          <a:blip r:embed="rId2"/>
          <a:stretch>
            <a:fillRect/>
          </a:stretch>
        </p:blipFill>
        <p:spPr>
          <a:xfrm>
            <a:off x="3200400" y="3276600"/>
            <a:ext cx="4800600" cy="2766031"/>
          </a:xfrm>
          <a:prstGeom prst="rect">
            <a:avLst/>
          </a:prstGeom>
        </p:spPr>
      </p:pic>
      <p:sp>
        <p:nvSpPr>
          <p:cNvPr id="5" name="Rectangle 4"/>
          <p:cNvSpPr/>
          <p:nvPr/>
        </p:nvSpPr>
        <p:spPr>
          <a:xfrm>
            <a:off x="685800" y="1600200"/>
            <a:ext cx="11125200" cy="923330"/>
          </a:xfrm>
          <a:prstGeom prst="rect">
            <a:avLst/>
          </a:prstGeom>
        </p:spPr>
        <p:txBody>
          <a:bodyPr wrap="square">
            <a:spAutoFit/>
          </a:bodyPr>
          <a:lstStyle/>
          <a:p>
            <a:r>
              <a:rPr lang="en-IN" dirty="0" smtClean="0"/>
              <a:t>Amazon, Google, Azure also provide private cloud on demand. If any Organization want some infrastructure need to ask to one of the cloud vendor, cloud vendor’s are going to allocate them some private cloud out of public cloud.</a:t>
            </a:r>
            <a:endParaRPr lang="en-IN" dirty="0"/>
          </a:p>
        </p:txBody>
      </p:sp>
    </p:spTree>
    <p:extLst>
      <p:ext uri="{BB962C8B-B14F-4D97-AF65-F5344CB8AC3E}">
        <p14:creationId xmlns:p14="http://schemas.microsoft.com/office/powerpoint/2010/main" val="3302705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Hybrid Cloud</a:t>
            </a:r>
            <a:endParaRPr lang="en-GB" dirty="0"/>
          </a:p>
        </p:txBody>
      </p:sp>
      <p:pic>
        <p:nvPicPr>
          <p:cNvPr id="3" name="Picture 2"/>
          <p:cNvPicPr>
            <a:picLocks noChangeAspect="1"/>
          </p:cNvPicPr>
          <p:nvPr/>
        </p:nvPicPr>
        <p:blipFill>
          <a:blip r:embed="rId2"/>
          <a:stretch>
            <a:fillRect/>
          </a:stretch>
        </p:blipFill>
        <p:spPr>
          <a:xfrm>
            <a:off x="2074471" y="2590800"/>
            <a:ext cx="7430991" cy="3585413"/>
          </a:xfrm>
          <a:prstGeom prst="rect">
            <a:avLst/>
          </a:prstGeom>
        </p:spPr>
      </p:pic>
      <p:sp>
        <p:nvSpPr>
          <p:cNvPr id="5" name="Rectangle 4"/>
          <p:cNvSpPr/>
          <p:nvPr/>
        </p:nvSpPr>
        <p:spPr>
          <a:xfrm>
            <a:off x="609600" y="990600"/>
            <a:ext cx="11125200" cy="1200329"/>
          </a:xfrm>
          <a:prstGeom prst="rect">
            <a:avLst/>
          </a:prstGeom>
        </p:spPr>
        <p:txBody>
          <a:bodyPr wrap="square">
            <a:spAutoFit/>
          </a:bodyPr>
          <a:lstStyle/>
          <a:p>
            <a:r>
              <a:rPr lang="en-IN" dirty="0" smtClean="0"/>
              <a:t>Any cloud provider can provide both private and public which is hybrid cloud.</a:t>
            </a:r>
          </a:p>
          <a:p>
            <a:r>
              <a:rPr lang="en-IN" dirty="0" smtClean="0"/>
              <a:t>Hybrid cloud enables an enterprise to deploy an on-prime private cloud to host sensitive or critical workloads, and use third party public cloud provider to host less critical resources, such as text, development workloads.</a:t>
            </a:r>
            <a:endParaRPr lang="en-IN" dirty="0"/>
          </a:p>
        </p:txBody>
      </p:sp>
    </p:spTree>
    <p:extLst>
      <p:ext uri="{BB962C8B-B14F-4D97-AF65-F5344CB8AC3E}">
        <p14:creationId xmlns:p14="http://schemas.microsoft.com/office/powerpoint/2010/main" val="72388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4B721E-AFEF-45BA-A33F-829D61D1AEF6}"/>
              </a:ext>
            </a:extLst>
          </p:cNvPr>
          <p:cNvSpPr>
            <a:spLocks noGrp="1"/>
          </p:cNvSpPr>
          <p:nvPr>
            <p:ph type="title"/>
          </p:nvPr>
        </p:nvSpPr>
        <p:spPr/>
        <p:txBody>
          <a:bodyPr/>
          <a:lstStyle/>
          <a:p>
            <a:r>
              <a:rPr lang="en-US" dirty="0"/>
              <a:t>Topics to be Covered </a:t>
            </a:r>
          </a:p>
        </p:txBody>
      </p:sp>
      <p:sp>
        <p:nvSpPr>
          <p:cNvPr id="3" name="Text Placeholder 2">
            <a:extLst>
              <a:ext uri="{FF2B5EF4-FFF2-40B4-BE49-F238E27FC236}">
                <a16:creationId xmlns="" xmlns:a16="http://schemas.microsoft.com/office/drawing/2014/main" id="{A1C8F0D3-B3C2-49BD-9708-0469F155987E}"/>
              </a:ext>
            </a:extLst>
          </p:cNvPr>
          <p:cNvSpPr>
            <a:spLocks noGrp="1"/>
          </p:cNvSpPr>
          <p:nvPr>
            <p:ph type="body" sz="quarter" idx="10"/>
          </p:nvPr>
        </p:nvSpPr>
        <p:spPr>
          <a:xfrm>
            <a:off x="227349" y="1195899"/>
            <a:ext cx="11700000" cy="4466201"/>
          </a:xfrm>
        </p:spPr>
        <p:txBody>
          <a:bodyPr/>
          <a:lstStyle/>
          <a:p>
            <a:pPr lvl="1"/>
            <a:r>
              <a:rPr lang="en-US" dirty="0"/>
              <a:t>Motivation to Cloud Computing</a:t>
            </a:r>
          </a:p>
          <a:p>
            <a:pPr lvl="1"/>
            <a:r>
              <a:rPr lang="en-US" dirty="0"/>
              <a:t>An Overview of Cloud Computing </a:t>
            </a:r>
          </a:p>
          <a:p>
            <a:pPr lvl="1"/>
            <a:r>
              <a:rPr lang="en-US" dirty="0"/>
              <a:t>Models of Cloud Computing </a:t>
            </a:r>
          </a:p>
          <a:p>
            <a:pPr marL="609600" lvl="1" indent="-342900">
              <a:buFontTx/>
              <a:buChar char="-"/>
            </a:pPr>
            <a:r>
              <a:rPr lang="en-US" dirty="0"/>
              <a:t>Service model</a:t>
            </a:r>
          </a:p>
          <a:p>
            <a:pPr marL="609600" lvl="1" indent="-342900">
              <a:buFontTx/>
              <a:buChar char="-"/>
            </a:pPr>
            <a:r>
              <a:rPr lang="en-US" dirty="0"/>
              <a:t>Deployment model </a:t>
            </a:r>
          </a:p>
          <a:p>
            <a:pPr lvl="1"/>
            <a:endParaRPr lang="en-US" dirty="0"/>
          </a:p>
          <a:p>
            <a:pPr lvl="1"/>
            <a:r>
              <a:rPr lang="en-US" dirty="0"/>
              <a:t>An Introduction to micro soft </a:t>
            </a:r>
            <a:r>
              <a:rPr lang="en-US" dirty="0" smtClean="0"/>
              <a:t>Azure</a:t>
            </a:r>
            <a:endParaRPr lang="en-US" dirty="0"/>
          </a:p>
          <a:p>
            <a:pPr lvl="1"/>
            <a:r>
              <a:rPr lang="en-US" dirty="0"/>
              <a:t>Micro Soft Azure </a:t>
            </a:r>
            <a:r>
              <a:rPr lang="en-US" dirty="0" smtClean="0"/>
              <a:t>Services</a:t>
            </a:r>
            <a:endParaRPr lang="en-US" dirty="0"/>
          </a:p>
        </p:txBody>
      </p:sp>
    </p:spTree>
    <p:extLst>
      <p:ext uri="{BB962C8B-B14F-4D97-AF65-F5344CB8AC3E}">
        <p14:creationId xmlns:p14="http://schemas.microsoft.com/office/powerpoint/2010/main" val="3312669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Providers</a:t>
            </a:r>
          </a:p>
        </p:txBody>
      </p:sp>
      <p:pic>
        <p:nvPicPr>
          <p:cNvPr id="3" name="Picture 2"/>
          <p:cNvPicPr>
            <a:picLocks noChangeAspect="1"/>
          </p:cNvPicPr>
          <p:nvPr/>
        </p:nvPicPr>
        <p:blipFill>
          <a:blip r:embed="rId2"/>
          <a:stretch>
            <a:fillRect/>
          </a:stretch>
        </p:blipFill>
        <p:spPr>
          <a:xfrm>
            <a:off x="1371600" y="1752600"/>
            <a:ext cx="9315450" cy="4064782"/>
          </a:xfrm>
          <a:prstGeom prst="rect">
            <a:avLst/>
          </a:prstGeom>
        </p:spPr>
      </p:pic>
    </p:spTree>
    <p:extLst>
      <p:ext uri="{BB962C8B-B14F-4D97-AF65-F5344CB8AC3E}">
        <p14:creationId xmlns:p14="http://schemas.microsoft.com/office/powerpoint/2010/main" val="90542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a:t>
            </a:r>
          </a:p>
        </p:txBody>
      </p:sp>
      <p:pic>
        <p:nvPicPr>
          <p:cNvPr id="3" name="Picture 2"/>
          <p:cNvPicPr>
            <a:picLocks noChangeAspect="1"/>
          </p:cNvPicPr>
          <p:nvPr/>
        </p:nvPicPr>
        <p:blipFill>
          <a:blip r:embed="rId2"/>
          <a:stretch>
            <a:fillRect/>
          </a:stretch>
        </p:blipFill>
        <p:spPr>
          <a:xfrm>
            <a:off x="1981200" y="3048000"/>
            <a:ext cx="7135700" cy="3007229"/>
          </a:xfrm>
          <a:prstGeom prst="rect">
            <a:avLst/>
          </a:prstGeom>
        </p:spPr>
      </p:pic>
      <p:sp>
        <p:nvSpPr>
          <p:cNvPr id="4" name="Rectangle 3"/>
          <p:cNvSpPr/>
          <p:nvPr/>
        </p:nvSpPr>
        <p:spPr>
          <a:xfrm>
            <a:off x="609600" y="990600"/>
            <a:ext cx="11125200" cy="1754326"/>
          </a:xfrm>
          <a:prstGeom prst="rect">
            <a:avLst/>
          </a:prstGeom>
        </p:spPr>
        <p:txBody>
          <a:bodyPr wrap="square">
            <a:spAutoFit/>
          </a:bodyPr>
          <a:lstStyle/>
          <a:p>
            <a:pPr marL="285750" indent="-285750">
              <a:buClr>
                <a:srgbClr val="0070AD"/>
              </a:buClr>
              <a:buFont typeface="Arial" panose="020B0604020202020204" pitchFamily="34" charset="0"/>
              <a:buChar char="•"/>
            </a:pPr>
            <a:r>
              <a:rPr lang="en-IN" dirty="0" smtClean="0"/>
              <a:t>User friendly</a:t>
            </a:r>
          </a:p>
          <a:p>
            <a:pPr marL="285750" indent="-285750">
              <a:buClr>
                <a:srgbClr val="0070AD"/>
              </a:buClr>
              <a:buFont typeface="Arial" panose="020B0604020202020204" pitchFamily="34" charset="0"/>
              <a:buChar char="•"/>
            </a:pPr>
            <a:r>
              <a:rPr lang="en-IN" dirty="0" smtClean="0"/>
              <a:t>Portal released in 2015, Which is more use friendly.</a:t>
            </a:r>
          </a:p>
          <a:p>
            <a:pPr marL="285750" indent="-285750">
              <a:buClr>
                <a:srgbClr val="0070AD"/>
              </a:buClr>
              <a:buFont typeface="Arial" panose="020B0604020202020204" pitchFamily="34" charset="0"/>
              <a:buChar char="•"/>
            </a:pPr>
            <a:r>
              <a:rPr lang="en-IN" dirty="0" smtClean="0"/>
              <a:t>Security, Improved their services in past years.</a:t>
            </a:r>
          </a:p>
          <a:p>
            <a:pPr marL="285750" indent="-285750">
              <a:buClr>
                <a:srgbClr val="0070AD"/>
              </a:buClr>
              <a:buFont typeface="Arial" panose="020B0604020202020204" pitchFamily="34" charset="0"/>
              <a:buChar char="•"/>
            </a:pPr>
            <a:r>
              <a:rPr lang="en-IN" dirty="0" smtClean="0"/>
              <a:t>Free Trail with $200 so you can learn.</a:t>
            </a:r>
          </a:p>
          <a:p>
            <a:pPr marL="285750" indent="-285750">
              <a:buClr>
                <a:srgbClr val="0070AD"/>
              </a:buClr>
              <a:buFont typeface="Arial" panose="020B0604020202020204" pitchFamily="34" charset="0"/>
              <a:buChar char="•"/>
            </a:pPr>
            <a:r>
              <a:rPr lang="en-IN" dirty="0" smtClean="0"/>
              <a:t>So many official leaning docs available and released by Microsoft.</a:t>
            </a:r>
          </a:p>
          <a:p>
            <a:pPr marL="285750" indent="-285750">
              <a:buClr>
                <a:srgbClr val="0070AD"/>
              </a:buClr>
              <a:buFont typeface="Arial" panose="020B0604020202020204" pitchFamily="34" charset="0"/>
              <a:buChar char="•"/>
            </a:pPr>
            <a:r>
              <a:rPr lang="en-IN" dirty="0" smtClean="0"/>
              <a:t>Cheaper from Other(Flipkart moved to Azure)</a:t>
            </a:r>
            <a:endParaRPr lang="en-IN" dirty="0"/>
          </a:p>
        </p:txBody>
      </p:sp>
    </p:spTree>
    <p:extLst>
      <p:ext uri="{BB962C8B-B14F-4D97-AF65-F5344CB8AC3E}">
        <p14:creationId xmlns:p14="http://schemas.microsoft.com/office/powerpoint/2010/main" val="4167632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 Azure Regions World Wide</a:t>
            </a:r>
          </a:p>
        </p:txBody>
      </p:sp>
      <p:pic>
        <p:nvPicPr>
          <p:cNvPr id="3" name="Picture 2"/>
          <p:cNvPicPr>
            <a:picLocks noChangeAspect="1"/>
          </p:cNvPicPr>
          <p:nvPr/>
        </p:nvPicPr>
        <p:blipFill>
          <a:blip r:embed="rId2"/>
          <a:stretch>
            <a:fillRect/>
          </a:stretch>
        </p:blipFill>
        <p:spPr>
          <a:xfrm>
            <a:off x="804996" y="1447800"/>
            <a:ext cx="9969941" cy="4706584"/>
          </a:xfrm>
          <a:prstGeom prst="rect">
            <a:avLst/>
          </a:prstGeom>
        </p:spPr>
      </p:pic>
    </p:spTree>
    <p:extLst>
      <p:ext uri="{BB962C8B-B14F-4D97-AF65-F5344CB8AC3E}">
        <p14:creationId xmlns:p14="http://schemas.microsoft.com/office/powerpoint/2010/main" val="2476261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 Azure till mid 2015</a:t>
            </a:r>
          </a:p>
        </p:txBody>
      </p:sp>
      <p:pic>
        <p:nvPicPr>
          <p:cNvPr id="3" name="Picture 2"/>
          <p:cNvPicPr>
            <a:picLocks noChangeAspect="1"/>
          </p:cNvPicPr>
          <p:nvPr/>
        </p:nvPicPr>
        <p:blipFill>
          <a:blip r:embed="rId2"/>
          <a:stretch>
            <a:fillRect/>
          </a:stretch>
        </p:blipFill>
        <p:spPr>
          <a:xfrm>
            <a:off x="1295400" y="1104900"/>
            <a:ext cx="9422074" cy="4752975"/>
          </a:xfrm>
          <a:prstGeom prst="rect">
            <a:avLst/>
          </a:prstGeom>
        </p:spPr>
      </p:pic>
    </p:spTree>
    <p:extLst>
      <p:ext uri="{BB962C8B-B14F-4D97-AF65-F5344CB8AC3E}">
        <p14:creationId xmlns:p14="http://schemas.microsoft.com/office/powerpoint/2010/main" val="118334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 Azure Services</a:t>
            </a:r>
          </a:p>
        </p:txBody>
      </p:sp>
      <p:pic>
        <p:nvPicPr>
          <p:cNvPr id="3" name="Picture 2"/>
          <p:cNvPicPr>
            <a:picLocks noChangeAspect="1"/>
          </p:cNvPicPr>
          <p:nvPr/>
        </p:nvPicPr>
        <p:blipFill>
          <a:blip r:embed="rId2"/>
          <a:stretch>
            <a:fillRect/>
          </a:stretch>
        </p:blipFill>
        <p:spPr>
          <a:xfrm>
            <a:off x="381000" y="923069"/>
            <a:ext cx="10563225" cy="5401531"/>
          </a:xfrm>
          <a:prstGeom prst="rect">
            <a:avLst/>
          </a:prstGeom>
        </p:spPr>
      </p:pic>
    </p:spTree>
    <p:extLst>
      <p:ext uri="{BB962C8B-B14F-4D97-AF65-F5344CB8AC3E}">
        <p14:creationId xmlns:p14="http://schemas.microsoft.com/office/powerpoint/2010/main" val="2336301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7348" y="1219200"/>
            <a:ext cx="11700000" cy="5062353"/>
          </a:xfrm>
        </p:spPr>
        <p:txBody>
          <a:bodyPr/>
          <a:lstStyle/>
          <a:p>
            <a:pPr marL="342900" indent="-342900">
              <a:buFont typeface="Arial" panose="020B0604020202020204" pitchFamily="34" charset="0"/>
              <a:buChar char="•"/>
            </a:pPr>
            <a:r>
              <a:rPr lang="en-US" dirty="0"/>
              <a:t>Compute service related to your CPU and Memory Allocation to services</a:t>
            </a:r>
          </a:p>
          <a:p>
            <a:endParaRPr lang="en-US" dirty="0"/>
          </a:p>
        </p:txBody>
      </p:sp>
      <p:sp>
        <p:nvSpPr>
          <p:cNvPr id="3" name="Title 2"/>
          <p:cNvSpPr>
            <a:spLocks noGrp="1"/>
          </p:cNvSpPr>
          <p:nvPr>
            <p:ph type="title"/>
          </p:nvPr>
        </p:nvSpPr>
        <p:spPr/>
        <p:txBody>
          <a:bodyPr/>
          <a:lstStyle/>
          <a:p>
            <a:r>
              <a:rPr lang="en-US" dirty="0"/>
              <a:t>Azure Compute Services</a:t>
            </a:r>
          </a:p>
        </p:txBody>
      </p:sp>
      <p:pic>
        <p:nvPicPr>
          <p:cNvPr id="4" name="Picture 3"/>
          <p:cNvPicPr>
            <a:picLocks noChangeAspect="1"/>
          </p:cNvPicPr>
          <p:nvPr/>
        </p:nvPicPr>
        <p:blipFill>
          <a:blip r:embed="rId2"/>
          <a:stretch>
            <a:fillRect/>
          </a:stretch>
        </p:blipFill>
        <p:spPr>
          <a:xfrm>
            <a:off x="1828800" y="1600200"/>
            <a:ext cx="8201025" cy="4526115"/>
          </a:xfrm>
          <a:prstGeom prst="rect">
            <a:avLst/>
          </a:prstGeom>
        </p:spPr>
      </p:pic>
    </p:spTree>
    <p:extLst>
      <p:ext uri="{BB962C8B-B14F-4D97-AF65-F5344CB8AC3E}">
        <p14:creationId xmlns:p14="http://schemas.microsoft.com/office/powerpoint/2010/main" val="106757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 con…</a:t>
            </a:r>
          </a:p>
        </p:txBody>
      </p:sp>
      <p:pic>
        <p:nvPicPr>
          <p:cNvPr id="4" name="Picture 3"/>
          <p:cNvPicPr>
            <a:picLocks noChangeAspect="1"/>
          </p:cNvPicPr>
          <p:nvPr/>
        </p:nvPicPr>
        <p:blipFill>
          <a:blip r:embed="rId2"/>
          <a:stretch>
            <a:fillRect/>
          </a:stretch>
        </p:blipFill>
        <p:spPr>
          <a:xfrm>
            <a:off x="457200" y="1295400"/>
            <a:ext cx="11134725" cy="4829175"/>
          </a:xfrm>
          <a:prstGeom prst="rect">
            <a:avLst/>
          </a:prstGeom>
        </p:spPr>
      </p:pic>
    </p:spTree>
    <p:extLst>
      <p:ext uri="{BB962C8B-B14F-4D97-AF65-F5344CB8AC3E}">
        <p14:creationId xmlns:p14="http://schemas.microsoft.com/office/powerpoint/2010/main" val="177593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 con…</a:t>
            </a:r>
          </a:p>
        </p:txBody>
      </p:sp>
      <p:pic>
        <p:nvPicPr>
          <p:cNvPr id="3" name="Picture 2"/>
          <p:cNvPicPr>
            <a:picLocks noChangeAspect="1"/>
          </p:cNvPicPr>
          <p:nvPr/>
        </p:nvPicPr>
        <p:blipFill>
          <a:blip r:embed="rId2"/>
          <a:stretch>
            <a:fillRect/>
          </a:stretch>
        </p:blipFill>
        <p:spPr>
          <a:xfrm>
            <a:off x="457200" y="1371600"/>
            <a:ext cx="11430000" cy="4657725"/>
          </a:xfrm>
          <a:prstGeom prst="rect">
            <a:avLst/>
          </a:prstGeom>
        </p:spPr>
      </p:pic>
    </p:spTree>
    <p:extLst>
      <p:ext uri="{BB962C8B-B14F-4D97-AF65-F5344CB8AC3E}">
        <p14:creationId xmlns:p14="http://schemas.microsoft.com/office/powerpoint/2010/main" val="3380526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 con…</a:t>
            </a:r>
          </a:p>
        </p:txBody>
      </p:sp>
      <p:pic>
        <p:nvPicPr>
          <p:cNvPr id="3" name="Picture 2"/>
          <p:cNvPicPr>
            <a:picLocks noChangeAspect="1"/>
          </p:cNvPicPr>
          <p:nvPr/>
        </p:nvPicPr>
        <p:blipFill>
          <a:blip r:embed="rId2"/>
          <a:stretch>
            <a:fillRect/>
          </a:stretch>
        </p:blipFill>
        <p:spPr>
          <a:xfrm>
            <a:off x="742950" y="1371600"/>
            <a:ext cx="10706100" cy="4591050"/>
          </a:xfrm>
          <a:prstGeom prst="rect">
            <a:avLst/>
          </a:prstGeom>
        </p:spPr>
      </p:pic>
    </p:spTree>
    <p:extLst>
      <p:ext uri="{BB962C8B-B14F-4D97-AF65-F5344CB8AC3E}">
        <p14:creationId xmlns:p14="http://schemas.microsoft.com/office/powerpoint/2010/main" val="2086976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Networking Domain Services</a:t>
            </a:r>
          </a:p>
        </p:txBody>
      </p:sp>
      <p:pic>
        <p:nvPicPr>
          <p:cNvPr id="3" name="Picture 2"/>
          <p:cNvPicPr>
            <a:picLocks noChangeAspect="1"/>
          </p:cNvPicPr>
          <p:nvPr/>
        </p:nvPicPr>
        <p:blipFill>
          <a:blip r:embed="rId2"/>
          <a:stretch>
            <a:fillRect/>
          </a:stretch>
        </p:blipFill>
        <p:spPr>
          <a:xfrm>
            <a:off x="133350" y="1295400"/>
            <a:ext cx="11925300" cy="4343400"/>
          </a:xfrm>
          <a:prstGeom prst="rect">
            <a:avLst/>
          </a:prstGeom>
        </p:spPr>
      </p:pic>
      <p:sp>
        <p:nvSpPr>
          <p:cNvPr id="4" name="Rectangle 3"/>
          <p:cNvSpPr/>
          <p:nvPr/>
        </p:nvSpPr>
        <p:spPr>
          <a:xfrm>
            <a:off x="1828800" y="5753100"/>
            <a:ext cx="8688033" cy="923330"/>
          </a:xfrm>
          <a:prstGeom prst="rect">
            <a:avLst/>
          </a:prstGeom>
        </p:spPr>
        <p:txBody>
          <a:bodyPr wrap="square">
            <a:spAutoFit/>
          </a:bodyPr>
          <a:lstStyle/>
          <a:p>
            <a:r>
              <a:rPr lang="en-IN" dirty="0">
                <a:hlinkClick r:id="rId3"/>
              </a:rPr>
              <a:t>https://</a:t>
            </a:r>
            <a:r>
              <a:rPr lang="en-IN" dirty="0" smtClean="0">
                <a:hlinkClick r:id="rId3"/>
              </a:rPr>
              <a:t>www.concurrency.com/blog/w/azure-traffic-manager-vs-azure-load-balancer</a:t>
            </a:r>
            <a:endParaRPr lang="en-IN" dirty="0" smtClean="0"/>
          </a:p>
          <a:p>
            <a:endParaRPr lang="en-IN" dirty="0"/>
          </a:p>
        </p:txBody>
      </p:sp>
    </p:spTree>
    <p:extLst>
      <p:ext uri="{BB962C8B-B14F-4D97-AF65-F5344CB8AC3E}">
        <p14:creationId xmlns:p14="http://schemas.microsoft.com/office/powerpoint/2010/main" val="122857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Before Cloud Computing</a:t>
            </a:r>
          </a:p>
        </p:txBody>
      </p:sp>
      <p:pic>
        <p:nvPicPr>
          <p:cNvPr id="4" name="Picture 3"/>
          <p:cNvPicPr>
            <a:picLocks noChangeAspect="1"/>
          </p:cNvPicPr>
          <p:nvPr/>
        </p:nvPicPr>
        <p:blipFill>
          <a:blip r:embed="rId2"/>
          <a:stretch>
            <a:fillRect/>
          </a:stretch>
        </p:blipFill>
        <p:spPr>
          <a:xfrm>
            <a:off x="914400" y="1524000"/>
            <a:ext cx="10159857" cy="4629150"/>
          </a:xfrm>
          <a:prstGeom prst="rect">
            <a:avLst/>
          </a:prstGeom>
        </p:spPr>
      </p:pic>
    </p:spTree>
    <p:extLst>
      <p:ext uri="{BB962C8B-B14F-4D97-AF65-F5344CB8AC3E}">
        <p14:creationId xmlns:p14="http://schemas.microsoft.com/office/powerpoint/2010/main" val="2290640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Networking Domain Con…</a:t>
            </a:r>
          </a:p>
        </p:txBody>
      </p:sp>
      <p:pic>
        <p:nvPicPr>
          <p:cNvPr id="3" name="Picture 2"/>
          <p:cNvPicPr>
            <a:picLocks noChangeAspect="1"/>
          </p:cNvPicPr>
          <p:nvPr/>
        </p:nvPicPr>
        <p:blipFill>
          <a:blip r:embed="rId2"/>
          <a:stretch>
            <a:fillRect/>
          </a:stretch>
        </p:blipFill>
        <p:spPr>
          <a:xfrm>
            <a:off x="1752600" y="1447800"/>
            <a:ext cx="8329613" cy="4695490"/>
          </a:xfrm>
          <a:prstGeom prst="rect">
            <a:avLst/>
          </a:prstGeom>
        </p:spPr>
      </p:pic>
    </p:spTree>
    <p:extLst>
      <p:ext uri="{BB962C8B-B14F-4D97-AF65-F5344CB8AC3E}">
        <p14:creationId xmlns:p14="http://schemas.microsoft.com/office/powerpoint/2010/main" val="2376531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Networking Domain Con…</a:t>
            </a:r>
          </a:p>
        </p:txBody>
      </p:sp>
      <p:pic>
        <p:nvPicPr>
          <p:cNvPr id="3" name="Picture 2"/>
          <p:cNvPicPr>
            <a:picLocks noChangeAspect="1"/>
          </p:cNvPicPr>
          <p:nvPr/>
        </p:nvPicPr>
        <p:blipFill>
          <a:blip r:embed="rId2"/>
          <a:stretch>
            <a:fillRect/>
          </a:stretch>
        </p:blipFill>
        <p:spPr>
          <a:xfrm>
            <a:off x="762000" y="1447800"/>
            <a:ext cx="10410825" cy="4471882"/>
          </a:xfrm>
          <a:prstGeom prst="rect">
            <a:avLst/>
          </a:prstGeom>
        </p:spPr>
      </p:pic>
    </p:spTree>
    <p:extLst>
      <p:ext uri="{BB962C8B-B14F-4D97-AF65-F5344CB8AC3E}">
        <p14:creationId xmlns:p14="http://schemas.microsoft.com/office/powerpoint/2010/main" val="692364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Networking Domain (</a:t>
            </a:r>
            <a:r>
              <a:rPr lang="en-US" dirty="0" err="1"/>
              <a:t>cont</a:t>
            </a:r>
            <a:r>
              <a:rPr lang="en-US" dirty="0"/>
              <a:t>…)</a:t>
            </a:r>
          </a:p>
        </p:txBody>
      </p:sp>
      <p:pic>
        <p:nvPicPr>
          <p:cNvPr id="3" name="Picture 2"/>
          <p:cNvPicPr>
            <a:picLocks noChangeAspect="1"/>
          </p:cNvPicPr>
          <p:nvPr/>
        </p:nvPicPr>
        <p:blipFill>
          <a:blip r:embed="rId2"/>
          <a:stretch>
            <a:fillRect/>
          </a:stretch>
        </p:blipFill>
        <p:spPr>
          <a:xfrm>
            <a:off x="685800" y="1447800"/>
            <a:ext cx="10348913" cy="4504414"/>
          </a:xfrm>
          <a:prstGeom prst="rect">
            <a:avLst/>
          </a:prstGeom>
        </p:spPr>
      </p:pic>
    </p:spTree>
    <p:extLst>
      <p:ext uri="{BB962C8B-B14F-4D97-AF65-F5344CB8AC3E}">
        <p14:creationId xmlns:p14="http://schemas.microsoft.com/office/powerpoint/2010/main" val="3257425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Networking Domain (</a:t>
            </a:r>
            <a:r>
              <a:rPr lang="en-US" dirty="0" err="1"/>
              <a:t>cont</a:t>
            </a:r>
            <a:r>
              <a:rPr lang="en-US" dirty="0"/>
              <a:t>…)</a:t>
            </a:r>
          </a:p>
        </p:txBody>
      </p:sp>
      <p:pic>
        <p:nvPicPr>
          <p:cNvPr id="3" name="Picture 2"/>
          <p:cNvPicPr>
            <a:picLocks noChangeAspect="1"/>
          </p:cNvPicPr>
          <p:nvPr/>
        </p:nvPicPr>
        <p:blipFill>
          <a:blip r:embed="rId2"/>
          <a:stretch>
            <a:fillRect/>
          </a:stretch>
        </p:blipFill>
        <p:spPr>
          <a:xfrm>
            <a:off x="609600" y="1371600"/>
            <a:ext cx="10634663" cy="4448195"/>
          </a:xfrm>
          <a:prstGeom prst="rect">
            <a:avLst/>
          </a:prstGeom>
        </p:spPr>
      </p:pic>
    </p:spTree>
    <p:extLst>
      <p:ext uri="{BB962C8B-B14F-4D97-AF65-F5344CB8AC3E}">
        <p14:creationId xmlns:p14="http://schemas.microsoft.com/office/powerpoint/2010/main" val="2124646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Services</a:t>
            </a:r>
          </a:p>
        </p:txBody>
      </p:sp>
      <p:pic>
        <p:nvPicPr>
          <p:cNvPr id="3" name="Picture 2"/>
          <p:cNvPicPr>
            <a:picLocks noChangeAspect="1"/>
          </p:cNvPicPr>
          <p:nvPr/>
        </p:nvPicPr>
        <p:blipFill>
          <a:blip r:embed="rId2"/>
          <a:stretch>
            <a:fillRect/>
          </a:stretch>
        </p:blipFill>
        <p:spPr>
          <a:xfrm>
            <a:off x="533400" y="1447800"/>
            <a:ext cx="10578442" cy="4274379"/>
          </a:xfrm>
          <a:prstGeom prst="rect">
            <a:avLst/>
          </a:prstGeom>
        </p:spPr>
      </p:pic>
    </p:spTree>
    <p:extLst>
      <p:ext uri="{BB962C8B-B14F-4D97-AF65-F5344CB8AC3E}">
        <p14:creationId xmlns:p14="http://schemas.microsoft.com/office/powerpoint/2010/main" val="3992180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Con…</a:t>
            </a:r>
          </a:p>
        </p:txBody>
      </p:sp>
      <p:pic>
        <p:nvPicPr>
          <p:cNvPr id="3" name="Picture 2"/>
          <p:cNvPicPr>
            <a:picLocks noChangeAspect="1"/>
          </p:cNvPicPr>
          <p:nvPr/>
        </p:nvPicPr>
        <p:blipFill rotWithShape="1">
          <a:blip r:embed="rId2"/>
          <a:srcRect l="22656" r="21875" b="849"/>
          <a:stretch/>
        </p:blipFill>
        <p:spPr>
          <a:xfrm>
            <a:off x="2514600" y="1295400"/>
            <a:ext cx="5791200" cy="5000245"/>
          </a:xfrm>
          <a:prstGeom prst="rect">
            <a:avLst/>
          </a:prstGeom>
        </p:spPr>
      </p:pic>
    </p:spTree>
    <p:extLst>
      <p:ext uri="{BB962C8B-B14F-4D97-AF65-F5344CB8AC3E}">
        <p14:creationId xmlns:p14="http://schemas.microsoft.com/office/powerpoint/2010/main" val="134362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(cont..)</a:t>
            </a:r>
          </a:p>
        </p:txBody>
      </p:sp>
      <p:pic>
        <p:nvPicPr>
          <p:cNvPr id="3" name="Picture 2"/>
          <p:cNvPicPr>
            <a:picLocks noChangeAspect="1"/>
          </p:cNvPicPr>
          <p:nvPr/>
        </p:nvPicPr>
        <p:blipFill>
          <a:blip r:embed="rId2"/>
          <a:stretch>
            <a:fillRect/>
          </a:stretch>
        </p:blipFill>
        <p:spPr>
          <a:xfrm>
            <a:off x="609600" y="1229661"/>
            <a:ext cx="10110788" cy="4398678"/>
          </a:xfrm>
          <a:prstGeom prst="rect">
            <a:avLst/>
          </a:prstGeom>
        </p:spPr>
      </p:pic>
    </p:spTree>
    <p:extLst>
      <p:ext uri="{BB962C8B-B14F-4D97-AF65-F5344CB8AC3E}">
        <p14:creationId xmlns:p14="http://schemas.microsoft.com/office/powerpoint/2010/main" val="887340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(cont..)</a:t>
            </a:r>
          </a:p>
        </p:txBody>
      </p:sp>
      <p:pic>
        <p:nvPicPr>
          <p:cNvPr id="3" name="Picture 2"/>
          <p:cNvPicPr>
            <a:picLocks noChangeAspect="1"/>
          </p:cNvPicPr>
          <p:nvPr/>
        </p:nvPicPr>
        <p:blipFill>
          <a:blip r:embed="rId2"/>
          <a:stretch>
            <a:fillRect/>
          </a:stretch>
        </p:blipFill>
        <p:spPr>
          <a:xfrm>
            <a:off x="519113" y="1211326"/>
            <a:ext cx="10987088" cy="4503674"/>
          </a:xfrm>
          <a:prstGeom prst="rect">
            <a:avLst/>
          </a:prstGeom>
        </p:spPr>
      </p:pic>
    </p:spTree>
    <p:extLst>
      <p:ext uri="{BB962C8B-B14F-4D97-AF65-F5344CB8AC3E}">
        <p14:creationId xmlns:p14="http://schemas.microsoft.com/office/powerpoint/2010/main" val="4193918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Database Services</a:t>
            </a:r>
          </a:p>
        </p:txBody>
      </p:sp>
      <p:pic>
        <p:nvPicPr>
          <p:cNvPr id="3" name="Picture 2"/>
          <p:cNvPicPr>
            <a:picLocks noChangeAspect="1"/>
          </p:cNvPicPr>
          <p:nvPr/>
        </p:nvPicPr>
        <p:blipFill>
          <a:blip r:embed="rId2"/>
          <a:stretch>
            <a:fillRect/>
          </a:stretch>
        </p:blipFill>
        <p:spPr>
          <a:xfrm>
            <a:off x="633412" y="1171575"/>
            <a:ext cx="10925175" cy="5076825"/>
          </a:xfrm>
          <a:prstGeom prst="rect">
            <a:avLst/>
          </a:prstGeom>
        </p:spPr>
      </p:pic>
    </p:spTree>
    <p:extLst>
      <p:ext uri="{BB962C8B-B14F-4D97-AF65-F5344CB8AC3E}">
        <p14:creationId xmlns:p14="http://schemas.microsoft.com/office/powerpoint/2010/main" val="1878075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Database Services Con…</a:t>
            </a:r>
          </a:p>
        </p:txBody>
      </p:sp>
      <p:pic>
        <p:nvPicPr>
          <p:cNvPr id="3" name="Picture 2"/>
          <p:cNvPicPr>
            <a:picLocks noChangeAspect="1"/>
          </p:cNvPicPr>
          <p:nvPr/>
        </p:nvPicPr>
        <p:blipFill>
          <a:blip r:embed="rId2"/>
          <a:stretch>
            <a:fillRect/>
          </a:stretch>
        </p:blipFill>
        <p:spPr>
          <a:xfrm>
            <a:off x="661987" y="1367022"/>
            <a:ext cx="10768013" cy="4881378"/>
          </a:xfrm>
          <a:prstGeom prst="rect">
            <a:avLst/>
          </a:prstGeom>
        </p:spPr>
      </p:pic>
    </p:spTree>
    <p:extLst>
      <p:ext uri="{BB962C8B-B14F-4D97-AF65-F5344CB8AC3E}">
        <p14:creationId xmlns:p14="http://schemas.microsoft.com/office/powerpoint/2010/main" val="300735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Before Cloud Computing Disadvantages</a:t>
            </a:r>
          </a:p>
        </p:txBody>
      </p:sp>
      <p:pic>
        <p:nvPicPr>
          <p:cNvPr id="4" name="Picture 3"/>
          <p:cNvPicPr>
            <a:picLocks noChangeAspect="1"/>
          </p:cNvPicPr>
          <p:nvPr/>
        </p:nvPicPr>
        <p:blipFill>
          <a:blip r:embed="rId2"/>
          <a:stretch>
            <a:fillRect/>
          </a:stretch>
        </p:blipFill>
        <p:spPr>
          <a:xfrm>
            <a:off x="1447800" y="1524000"/>
            <a:ext cx="8297226" cy="4205288"/>
          </a:xfrm>
          <a:prstGeom prst="rect">
            <a:avLst/>
          </a:prstGeom>
        </p:spPr>
      </p:pic>
    </p:spTree>
    <p:extLst>
      <p:ext uri="{BB962C8B-B14F-4D97-AF65-F5344CB8AC3E}">
        <p14:creationId xmlns:p14="http://schemas.microsoft.com/office/powerpoint/2010/main" val="72267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Database High Availability</a:t>
            </a:r>
          </a:p>
        </p:txBody>
      </p:sp>
      <p:pic>
        <p:nvPicPr>
          <p:cNvPr id="3" name="Picture 2"/>
          <p:cNvPicPr>
            <a:picLocks noChangeAspect="1"/>
          </p:cNvPicPr>
          <p:nvPr/>
        </p:nvPicPr>
        <p:blipFill>
          <a:blip r:embed="rId2"/>
          <a:stretch>
            <a:fillRect/>
          </a:stretch>
        </p:blipFill>
        <p:spPr>
          <a:xfrm>
            <a:off x="1543050" y="1590675"/>
            <a:ext cx="9105900" cy="3895725"/>
          </a:xfrm>
          <a:prstGeom prst="rect">
            <a:avLst/>
          </a:prstGeom>
        </p:spPr>
      </p:pic>
    </p:spTree>
    <p:extLst>
      <p:ext uri="{BB962C8B-B14F-4D97-AF65-F5344CB8AC3E}">
        <p14:creationId xmlns:p14="http://schemas.microsoft.com/office/powerpoint/2010/main" val="1293188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Integration Services(SaaS)</a:t>
            </a:r>
          </a:p>
        </p:txBody>
      </p:sp>
      <p:pic>
        <p:nvPicPr>
          <p:cNvPr id="3" name="Picture 2"/>
          <p:cNvPicPr>
            <a:picLocks noChangeAspect="1"/>
          </p:cNvPicPr>
          <p:nvPr/>
        </p:nvPicPr>
        <p:blipFill>
          <a:blip r:embed="rId2"/>
          <a:stretch>
            <a:fillRect/>
          </a:stretch>
        </p:blipFill>
        <p:spPr>
          <a:xfrm>
            <a:off x="533400" y="1295400"/>
            <a:ext cx="11106150" cy="4762500"/>
          </a:xfrm>
          <a:prstGeom prst="rect">
            <a:avLst/>
          </a:prstGeom>
        </p:spPr>
      </p:pic>
    </p:spTree>
    <p:extLst>
      <p:ext uri="{BB962C8B-B14F-4D97-AF65-F5344CB8AC3E}">
        <p14:creationId xmlns:p14="http://schemas.microsoft.com/office/powerpoint/2010/main" val="3717325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 Identity Services</a:t>
            </a:r>
          </a:p>
        </p:txBody>
      </p:sp>
      <p:pic>
        <p:nvPicPr>
          <p:cNvPr id="3" name="Picture 2"/>
          <p:cNvPicPr>
            <a:picLocks noChangeAspect="1"/>
          </p:cNvPicPr>
          <p:nvPr/>
        </p:nvPicPr>
        <p:blipFill>
          <a:blip r:embed="rId2"/>
          <a:stretch>
            <a:fillRect/>
          </a:stretch>
        </p:blipFill>
        <p:spPr>
          <a:xfrm>
            <a:off x="823912" y="1299634"/>
            <a:ext cx="10225088" cy="4948766"/>
          </a:xfrm>
          <a:prstGeom prst="rect">
            <a:avLst/>
          </a:prstGeom>
        </p:spPr>
      </p:pic>
    </p:spTree>
    <p:extLst>
      <p:ext uri="{BB962C8B-B14F-4D97-AF65-F5344CB8AC3E}">
        <p14:creationId xmlns:p14="http://schemas.microsoft.com/office/powerpoint/2010/main" val="3384695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 Mobile Services</a:t>
            </a:r>
          </a:p>
        </p:txBody>
      </p:sp>
      <p:pic>
        <p:nvPicPr>
          <p:cNvPr id="3" name="Picture 2"/>
          <p:cNvPicPr>
            <a:picLocks noChangeAspect="1"/>
          </p:cNvPicPr>
          <p:nvPr/>
        </p:nvPicPr>
        <p:blipFill>
          <a:blip r:embed="rId2"/>
          <a:stretch>
            <a:fillRect/>
          </a:stretch>
        </p:blipFill>
        <p:spPr>
          <a:xfrm>
            <a:off x="552450" y="1219200"/>
            <a:ext cx="11087100" cy="4895850"/>
          </a:xfrm>
          <a:prstGeom prst="rect">
            <a:avLst/>
          </a:prstGeom>
        </p:spPr>
      </p:pic>
    </p:spTree>
    <p:extLst>
      <p:ext uri="{BB962C8B-B14F-4D97-AF65-F5344CB8AC3E}">
        <p14:creationId xmlns:p14="http://schemas.microsoft.com/office/powerpoint/2010/main" val="3811567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Pricing</a:t>
            </a:r>
          </a:p>
        </p:txBody>
      </p:sp>
      <p:pic>
        <p:nvPicPr>
          <p:cNvPr id="3" name="Picture 2"/>
          <p:cNvPicPr>
            <a:picLocks noChangeAspect="1"/>
          </p:cNvPicPr>
          <p:nvPr/>
        </p:nvPicPr>
        <p:blipFill>
          <a:blip r:embed="rId2"/>
          <a:stretch>
            <a:fillRect/>
          </a:stretch>
        </p:blipFill>
        <p:spPr>
          <a:xfrm>
            <a:off x="914400" y="1219200"/>
            <a:ext cx="9553575" cy="4686300"/>
          </a:xfrm>
          <a:prstGeom prst="rect">
            <a:avLst/>
          </a:prstGeom>
        </p:spPr>
      </p:pic>
    </p:spTree>
    <p:extLst>
      <p:ext uri="{BB962C8B-B14F-4D97-AF65-F5344CB8AC3E}">
        <p14:creationId xmlns:p14="http://schemas.microsoft.com/office/powerpoint/2010/main" val="2475481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Pricing con…</a:t>
            </a:r>
          </a:p>
        </p:txBody>
      </p:sp>
      <p:pic>
        <p:nvPicPr>
          <p:cNvPr id="3" name="Picture 2"/>
          <p:cNvPicPr>
            <a:picLocks noChangeAspect="1"/>
          </p:cNvPicPr>
          <p:nvPr/>
        </p:nvPicPr>
        <p:blipFill>
          <a:blip r:embed="rId2"/>
          <a:stretch>
            <a:fillRect/>
          </a:stretch>
        </p:blipFill>
        <p:spPr>
          <a:xfrm>
            <a:off x="534615" y="1246218"/>
            <a:ext cx="11123985" cy="5002182"/>
          </a:xfrm>
          <a:prstGeom prst="rect">
            <a:avLst/>
          </a:prstGeom>
        </p:spPr>
      </p:pic>
    </p:spTree>
    <p:extLst>
      <p:ext uri="{BB962C8B-B14F-4D97-AF65-F5344CB8AC3E}">
        <p14:creationId xmlns:p14="http://schemas.microsoft.com/office/powerpoint/2010/main" val="1668923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END to END Flow of Data Using MS Azure</a:t>
            </a:r>
            <a:endParaRPr lang="en-IN" dirty="0"/>
          </a:p>
        </p:txBody>
      </p:sp>
      <p:pic>
        <p:nvPicPr>
          <p:cNvPr id="5" name="Picture 4"/>
          <p:cNvPicPr>
            <a:picLocks noChangeAspect="1"/>
          </p:cNvPicPr>
          <p:nvPr/>
        </p:nvPicPr>
        <p:blipFill>
          <a:blip r:embed="rId2"/>
          <a:stretch>
            <a:fillRect/>
          </a:stretch>
        </p:blipFill>
        <p:spPr>
          <a:xfrm>
            <a:off x="762000" y="1371600"/>
            <a:ext cx="10287000" cy="5103288"/>
          </a:xfrm>
          <a:prstGeom prst="rect">
            <a:avLst/>
          </a:prstGeom>
        </p:spPr>
      </p:pic>
      <p:sp>
        <p:nvSpPr>
          <p:cNvPr id="2" name="TextBox 1"/>
          <p:cNvSpPr txBox="1"/>
          <p:nvPr/>
        </p:nvSpPr>
        <p:spPr>
          <a:xfrm>
            <a:off x="762000" y="5562600"/>
            <a:ext cx="1901483" cy="246221"/>
          </a:xfrm>
          <a:prstGeom prst="rect">
            <a:avLst/>
          </a:prstGeom>
          <a:noFill/>
        </p:spPr>
        <p:txBody>
          <a:bodyPr wrap="none" rtlCol="0">
            <a:spAutoFit/>
          </a:bodyPr>
          <a:lstStyle/>
          <a:p>
            <a:r>
              <a:rPr lang="en-IN" sz="1000" dirty="0" smtClean="0"/>
              <a:t>Azure Storage &amp; Data lake</a:t>
            </a:r>
            <a:endParaRPr lang="en-IN" sz="1000" dirty="0"/>
          </a:p>
        </p:txBody>
      </p:sp>
      <p:sp>
        <p:nvSpPr>
          <p:cNvPr id="6" name="TextBox 5"/>
          <p:cNvSpPr txBox="1"/>
          <p:nvPr/>
        </p:nvSpPr>
        <p:spPr>
          <a:xfrm>
            <a:off x="2133600" y="2743200"/>
            <a:ext cx="1770036" cy="553998"/>
          </a:xfrm>
          <a:prstGeom prst="rect">
            <a:avLst/>
          </a:prstGeom>
          <a:noFill/>
        </p:spPr>
        <p:txBody>
          <a:bodyPr wrap="none" rtlCol="0">
            <a:spAutoFit/>
          </a:bodyPr>
          <a:lstStyle/>
          <a:p>
            <a:r>
              <a:rPr lang="en-IN" sz="1000" dirty="0" smtClean="0"/>
              <a:t>Processing using</a:t>
            </a:r>
          </a:p>
          <a:p>
            <a:r>
              <a:rPr lang="en-IN" sz="1000" dirty="0" smtClean="0"/>
              <a:t>Hadoop, HDInsight,</a:t>
            </a:r>
          </a:p>
          <a:p>
            <a:r>
              <a:rPr lang="en-IN" sz="1000" dirty="0" smtClean="0"/>
              <a:t>Spark, ADLA using U-</a:t>
            </a:r>
            <a:r>
              <a:rPr lang="en-IN" sz="1000" dirty="0" err="1" smtClean="0"/>
              <a:t>sql</a:t>
            </a:r>
            <a:endParaRPr lang="en-IN" sz="1000" dirty="0"/>
          </a:p>
        </p:txBody>
      </p:sp>
      <p:sp>
        <p:nvSpPr>
          <p:cNvPr id="7" name="TextBox 6"/>
          <p:cNvSpPr txBox="1"/>
          <p:nvPr/>
        </p:nvSpPr>
        <p:spPr>
          <a:xfrm>
            <a:off x="4954758" y="3677023"/>
            <a:ext cx="1614545" cy="400110"/>
          </a:xfrm>
          <a:prstGeom prst="rect">
            <a:avLst/>
          </a:prstGeom>
          <a:noFill/>
        </p:spPr>
        <p:txBody>
          <a:bodyPr wrap="none" rtlCol="0">
            <a:spAutoFit/>
          </a:bodyPr>
          <a:lstStyle/>
          <a:p>
            <a:r>
              <a:rPr lang="en-IN" sz="1000" dirty="0" smtClean="0"/>
              <a:t>Loading to ADW using</a:t>
            </a:r>
          </a:p>
          <a:p>
            <a:r>
              <a:rPr lang="en-IN" sz="1000" dirty="0" smtClean="0"/>
              <a:t>ADF</a:t>
            </a:r>
            <a:endParaRPr lang="en-IN" sz="1000" dirty="0"/>
          </a:p>
        </p:txBody>
      </p:sp>
      <p:sp>
        <p:nvSpPr>
          <p:cNvPr id="8" name="TextBox 7"/>
          <p:cNvSpPr txBox="1"/>
          <p:nvPr/>
        </p:nvSpPr>
        <p:spPr>
          <a:xfrm>
            <a:off x="5486400" y="1600200"/>
            <a:ext cx="1992853" cy="246221"/>
          </a:xfrm>
          <a:prstGeom prst="rect">
            <a:avLst/>
          </a:prstGeom>
          <a:noFill/>
        </p:spPr>
        <p:txBody>
          <a:bodyPr wrap="none" rtlCol="0">
            <a:spAutoFit/>
          </a:bodyPr>
          <a:lstStyle/>
          <a:p>
            <a:r>
              <a:rPr lang="en-IN" sz="1000" dirty="0" smtClean="0"/>
              <a:t>ADF(Azure </a:t>
            </a:r>
            <a:r>
              <a:rPr lang="en-IN" sz="1000" dirty="0" err="1" smtClean="0"/>
              <a:t>DatawareHouse</a:t>
            </a:r>
            <a:r>
              <a:rPr lang="en-IN" sz="1000" dirty="0" smtClean="0"/>
              <a:t>)</a:t>
            </a:r>
            <a:endParaRPr lang="en-IN" sz="1000" dirty="0"/>
          </a:p>
        </p:txBody>
      </p:sp>
      <p:sp>
        <p:nvSpPr>
          <p:cNvPr id="9" name="TextBox 8"/>
          <p:cNvSpPr txBox="1"/>
          <p:nvPr/>
        </p:nvSpPr>
        <p:spPr>
          <a:xfrm>
            <a:off x="9913110" y="3800133"/>
            <a:ext cx="2257349" cy="246221"/>
          </a:xfrm>
          <a:prstGeom prst="rect">
            <a:avLst/>
          </a:prstGeom>
          <a:noFill/>
        </p:spPr>
        <p:txBody>
          <a:bodyPr wrap="none" rtlCol="0">
            <a:spAutoFit/>
          </a:bodyPr>
          <a:lstStyle/>
          <a:p>
            <a:r>
              <a:rPr lang="en-IN" sz="1000" dirty="0" smtClean="0"/>
              <a:t>Reports using Power BI or Excel</a:t>
            </a:r>
            <a:endParaRPr lang="en-IN" sz="1000" dirty="0"/>
          </a:p>
        </p:txBody>
      </p:sp>
    </p:spTree>
    <p:extLst>
      <p:ext uri="{BB962C8B-B14F-4D97-AF65-F5344CB8AC3E}">
        <p14:creationId xmlns:p14="http://schemas.microsoft.com/office/powerpoint/2010/main" val="2805550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57200" indent="-457200">
              <a:buAutoNum type="arabicPeriod"/>
            </a:pPr>
            <a:r>
              <a:rPr lang="en-US" dirty="0"/>
              <a:t>Create a Microsoft account id using your existing mail id.</a:t>
            </a:r>
          </a:p>
          <a:p>
            <a:pPr marL="457200" indent="-457200">
              <a:buAutoNum type="arabicPeriod"/>
            </a:pPr>
            <a:r>
              <a:rPr lang="en-US" dirty="0"/>
              <a:t>Go to </a:t>
            </a:r>
            <a:r>
              <a:rPr lang="en-US" dirty="0">
                <a:hlinkClick r:id="rId2"/>
              </a:rPr>
              <a:t>www.azure.microsoft.com</a:t>
            </a:r>
            <a:endParaRPr lang="en-US" dirty="0"/>
          </a:p>
          <a:p>
            <a:pPr marL="457200" indent="-457200">
              <a:buAutoNum type="arabicPeriod"/>
            </a:pPr>
            <a:r>
              <a:rPr lang="en-US" dirty="0"/>
              <a:t>Go to Start free</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p:txBody>
          <a:bodyPr/>
          <a:lstStyle/>
          <a:p>
            <a:r>
              <a:rPr lang="en-US" dirty="0"/>
              <a:t>Steps to create MS Azure Account</a:t>
            </a:r>
          </a:p>
        </p:txBody>
      </p:sp>
    </p:spTree>
    <p:extLst>
      <p:ext uri="{BB962C8B-B14F-4D97-AF65-F5344CB8AC3E}">
        <p14:creationId xmlns:p14="http://schemas.microsoft.com/office/powerpoint/2010/main" val="2928415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free account sign up</a:t>
            </a:r>
          </a:p>
        </p:txBody>
      </p:sp>
      <p:pic>
        <p:nvPicPr>
          <p:cNvPr id="3" name="Picture 2"/>
          <p:cNvPicPr>
            <a:picLocks noChangeAspect="1"/>
          </p:cNvPicPr>
          <p:nvPr/>
        </p:nvPicPr>
        <p:blipFill>
          <a:blip r:embed="rId2"/>
          <a:stretch>
            <a:fillRect/>
          </a:stretch>
        </p:blipFill>
        <p:spPr>
          <a:xfrm>
            <a:off x="2362200" y="1143000"/>
            <a:ext cx="6934200" cy="5641917"/>
          </a:xfrm>
          <a:prstGeom prst="rect">
            <a:avLst/>
          </a:prstGeom>
        </p:spPr>
      </p:pic>
    </p:spTree>
    <p:extLst>
      <p:ext uri="{BB962C8B-B14F-4D97-AF65-F5344CB8AC3E}">
        <p14:creationId xmlns:p14="http://schemas.microsoft.com/office/powerpoint/2010/main" val="4098208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verification by phone</a:t>
            </a:r>
          </a:p>
        </p:txBody>
      </p:sp>
      <p:pic>
        <p:nvPicPr>
          <p:cNvPr id="3" name="Picture 2"/>
          <p:cNvPicPr>
            <a:picLocks noChangeAspect="1"/>
          </p:cNvPicPr>
          <p:nvPr/>
        </p:nvPicPr>
        <p:blipFill>
          <a:blip r:embed="rId2"/>
          <a:stretch>
            <a:fillRect/>
          </a:stretch>
        </p:blipFill>
        <p:spPr>
          <a:xfrm>
            <a:off x="1695450" y="1282406"/>
            <a:ext cx="8210550" cy="5346994"/>
          </a:xfrm>
          <a:prstGeom prst="rect">
            <a:avLst/>
          </a:prstGeom>
        </p:spPr>
      </p:pic>
    </p:spTree>
    <p:extLst>
      <p:ext uri="{BB962C8B-B14F-4D97-AF65-F5344CB8AC3E}">
        <p14:creationId xmlns:p14="http://schemas.microsoft.com/office/powerpoint/2010/main" val="5639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7348" y="1104900"/>
            <a:ext cx="11700000" cy="5176653"/>
          </a:xfrm>
        </p:spPr>
        <p:txBody>
          <a:bodyPr>
            <a:normAutofit/>
          </a:bodyPr>
          <a:lstStyle/>
          <a:p>
            <a:pPr marL="342900" indent="-342900" algn="just">
              <a:buFont typeface="Arial" panose="020B0604020202020204" pitchFamily="34" charset="0"/>
              <a:buChar char="•"/>
            </a:pPr>
            <a:endParaRPr lang="en-US" sz="1600" dirty="0"/>
          </a:p>
          <a:p>
            <a:pPr marL="342900" indent="-342900" algn="just">
              <a:buFont typeface="Arial" panose="020B0604020202020204" pitchFamily="34" charset="0"/>
              <a:buChar char="•"/>
            </a:pPr>
            <a:endParaRPr lang="en-US" sz="1600" dirty="0"/>
          </a:p>
          <a:p>
            <a:pPr marL="342900" indent="-342900" algn="just">
              <a:buFont typeface="Arial" panose="020B0604020202020204" pitchFamily="34" charset="0"/>
              <a:buChar char="•"/>
            </a:pPr>
            <a:endParaRPr lang="en-US" sz="1600" dirty="0"/>
          </a:p>
          <a:p>
            <a:pPr marL="342900" indent="-342900" algn="just">
              <a:buFont typeface="Arial" panose="020B0604020202020204" pitchFamily="34" charset="0"/>
              <a:buChar char="•"/>
            </a:pPr>
            <a:r>
              <a:rPr lang="en-US" sz="1600" dirty="0"/>
              <a:t>According to Goldman Sachs, spending on cloud computing infrastructure and platforms will grow at a 30% </a:t>
            </a:r>
            <a:r>
              <a:rPr lang="en-US" sz="1600" b="1" dirty="0"/>
              <a:t>compound annual growth rate </a:t>
            </a:r>
            <a:r>
              <a:rPr lang="en-US" sz="1600" dirty="0"/>
              <a:t>(CAGR) from 2013 through 2018 compared with 5 percent growth for overall enterprise IT, giving rise to the </a:t>
            </a:r>
            <a:r>
              <a:rPr lang="en-US" sz="1600" b="1" dirty="0"/>
              <a:t>Cloud access security broker </a:t>
            </a:r>
            <a:r>
              <a:rPr lang="en-US" sz="1600" dirty="0"/>
              <a:t>(CASB) market in the process</a:t>
            </a:r>
            <a:r>
              <a:rPr lang="en-US" sz="1600" dirty="0" smtClean="0"/>
              <a:t>.</a:t>
            </a:r>
            <a:endParaRPr lang="en-US" sz="1600" dirty="0"/>
          </a:p>
          <a:p>
            <a:endParaRPr lang="en-US" sz="1600" dirty="0"/>
          </a:p>
          <a:p>
            <a:pPr marL="342900" indent="-342900" algn="just">
              <a:buFont typeface="Arial" panose="020B0604020202020204" pitchFamily="34" charset="0"/>
              <a:buChar char="•"/>
            </a:pPr>
            <a:r>
              <a:rPr lang="en-US" sz="1600" b="1" dirty="0"/>
              <a:t>Cloud access security brokers </a:t>
            </a:r>
            <a:r>
              <a:rPr lang="en-US" sz="1600" dirty="0"/>
              <a:t>(CASB) are on-premises or cloud-hosted software that sit between </a:t>
            </a:r>
            <a:r>
              <a:rPr lang="en-US" sz="1600" b="1" dirty="0"/>
              <a:t>cloud service consumers </a:t>
            </a:r>
            <a:r>
              <a:rPr lang="en-US" sz="1600" dirty="0"/>
              <a:t>and </a:t>
            </a:r>
            <a:r>
              <a:rPr lang="en-US" sz="1600" b="1" dirty="0"/>
              <a:t>cloud service providers </a:t>
            </a:r>
            <a:r>
              <a:rPr lang="en-US" sz="1600" dirty="0"/>
              <a:t>to enforce security, compliance, and governance policies for cloud applications. CASBs help organizations extend the security controls of their on-premises infrastructure to the cloud.</a:t>
            </a:r>
          </a:p>
        </p:txBody>
      </p:sp>
      <p:sp>
        <p:nvSpPr>
          <p:cNvPr id="3" name="Title 2"/>
          <p:cNvSpPr>
            <a:spLocks noGrp="1"/>
          </p:cNvSpPr>
          <p:nvPr>
            <p:ph type="title"/>
          </p:nvPr>
        </p:nvSpPr>
        <p:spPr/>
        <p:txBody>
          <a:bodyPr/>
          <a:lstStyle/>
          <a:p>
            <a:r>
              <a:rPr lang="en-US" dirty="0"/>
              <a:t>Motivation to Cloud</a:t>
            </a:r>
          </a:p>
        </p:txBody>
      </p:sp>
    </p:spTree>
    <p:extLst>
      <p:ext uri="{BB962C8B-B14F-4D97-AF65-F5344CB8AC3E}">
        <p14:creationId xmlns:p14="http://schemas.microsoft.com/office/powerpoint/2010/main" val="1247950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verification by card(Only credit cards Master/Visa)</a:t>
            </a:r>
          </a:p>
        </p:txBody>
      </p:sp>
      <p:pic>
        <p:nvPicPr>
          <p:cNvPr id="3" name="Picture 2"/>
          <p:cNvPicPr>
            <a:picLocks noChangeAspect="1"/>
          </p:cNvPicPr>
          <p:nvPr/>
        </p:nvPicPr>
        <p:blipFill>
          <a:blip r:embed="rId2"/>
          <a:stretch>
            <a:fillRect/>
          </a:stretch>
        </p:blipFill>
        <p:spPr>
          <a:xfrm>
            <a:off x="2878015" y="1074294"/>
            <a:ext cx="5427785" cy="5783706"/>
          </a:xfrm>
          <a:prstGeom prst="rect">
            <a:avLst/>
          </a:prstGeom>
        </p:spPr>
      </p:pic>
    </p:spTree>
    <p:extLst>
      <p:ext uri="{BB962C8B-B14F-4D97-AF65-F5344CB8AC3E}">
        <p14:creationId xmlns:p14="http://schemas.microsoft.com/office/powerpoint/2010/main" val="2134717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Agreement</a:t>
            </a:r>
          </a:p>
        </p:txBody>
      </p:sp>
      <p:pic>
        <p:nvPicPr>
          <p:cNvPr id="3" name="Picture 2"/>
          <p:cNvPicPr>
            <a:picLocks noChangeAspect="1"/>
          </p:cNvPicPr>
          <p:nvPr/>
        </p:nvPicPr>
        <p:blipFill>
          <a:blip r:embed="rId2"/>
          <a:stretch>
            <a:fillRect/>
          </a:stretch>
        </p:blipFill>
        <p:spPr>
          <a:xfrm>
            <a:off x="1947862" y="1252537"/>
            <a:ext cx="8296275" cy="4352925"/>
          </a:xfrm>
          <a:prstGeom prst="rect">
            <a:avLst/>
          </a:prstGeom>
        </p:spPr>
      </p:pic>
    </p:spTree>
    <p:extLst>
      <p:ext uri="{BB962C8B-B14F-4D97-AF65-F5344CB8AC3E}">
        <p14:creationId xmlns:p14="http://schemas.microsoft.com/office/powerpoint/2010/main" val="115708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7348" y="1219200"/>
            <a:ext cx="11700000" cy="5062353"/>
          </a:xfrm>
        </p:spPr>
        <p:txBody>
          <a:bodyPr/>
          <a:lstStyle/>
          <a:p>
            <a:pPr marL="342900" indent="-342900" algn="just">
              <a:buFont typeface="Arial" panose="020B0604020202020204" pitchFamily="34" charset="0"/>
              <a:buChar char="•"/>
            </a:pPr>
            <a:r>
              <a:rPr lang="en-US" sz="1600" b="1" dirty="0"/>
              <a:t>Fresh Software: </a:t>
            </a:r>
            <a:r>
              <a:rPr lang="en-US" sz="1600" dirty="0"/>
              <a:t>With SaaS, the latest versions of the applications needed to run the business are made available to all customers as soon as they’re released.</a:t>
            </a:r>
          </a:p>
          <a:p>
            <a:pPr algn="just"/>
            <a:endParaRPr lang="en-US" sz="1600" dirty="0"/>
          </a:p>
          <a:p>
            <a:pPr marL="342900" indent="-342900" algn="just">
              <a:buFont typeface="Arial" panose="020B0604020202020204" pitchFamily="34" charset="0"/>
              <a:buChar char="•"/>
            </a:pPr>
            <a:r>
              <a:rPr lang="en-US" sz="1600" b="1" dirty="0"/>
              <a:t>Flexible costs: </a:t>
            </a:r>
            <a:r>
              <a:rPr lang="en-US" sz="1600" dirty="0"/>
              <a:t>The costs of cloud computing are much more flexible than traditional methods. Companies only need to commission – and thus only pay for – server and infrastructure capacity as and when it is needed.</a:t>
            </a:r>
          </a:p>
          <a:p>
            <a:pPr algn="just"/>
            <a:endParaRPr lang="en-US" sz="1600" dirty="0"/>
          </a:p>
          <a:p>
            <a:pPr marL="342900" indent="-342900" algn="just">
              <a:buFont typeface="Arial" panose="020B0604020202020204" pitchFamily="34" charset="0"/>
              <a:buChar char="•"/>
            </a:pPr>
            <a:r>
              <a:rPr lang="en-US" sz="1600" b="1" dirty="0"/>
              <a:t>Always-on availability</a:t>
            </a:r>
            <a:r>
              <a:rPr lang="en-US" sz="1600" dirty="0"/>
              <a:t>: Most cloud providers are extremely reliable in providing their services, with many maintaining 99.99% uptime.</a:t>
            </a:r>
          </a:p>
          <a:p>
            <a:pPr algn="just"/>
            <a:endParaRPr lang="en-US" sz="1600" dirty="0"/>
          </a:p>
          <a:p>
            <a:pPr marL="342900" indent="-342900" algn="just">
              <a:buFont typeface="Arial" panose="020B0604020202020204" pitchFamily="34" charset="0"/>
              <a:buChar char="•"/>
            </a:pPr>
            <a:r>
              <a:rPr lang="en-US" sz="1600" b="1" dirty="0"/>
              <a:t>Flexible capacity</a:t>
            </a:r>
            <a:r>
              <a:rPr lang="en-US" sz="1600" dirty="0"/>
              <a:t>: Cloud is the flexible facility that can be turned up, down or off depending upon circumstances. For example, a sales promotion might be wildly popular, and capacity can be added quickly to avoid crashing servers and losing sales. When the sale is over, capacity can shrink to reduce costs.</a:t>
            </a:r>
          </a:p>
          <a:p>
            <a:pPr algn="just"/>
            <a:endParaRPr lang="en-US" sz="1600" dirty="0"/>
          </a:p>
          <a:p>
            <a:pPr marL="342900" indent="-342900" algn="just">
              <a:buFont typeface="Arial" panose="020B0604020202020204" pitchFamily="34" charset="0"/>
              <a:buChar char="•"/>
            </a:pPr>
            <a:r>
              <a:rPr lang="en-US" sz="1600" b="1" dirty="0"/>
              <a:t>Scalability </a:t>
            </a:r>
            <a:r>
              <a:rPr lang="en-US" sz="1600" dirty="0"/>
              <a:t>:Scale to meet peak demands, Server Capacity will very according to traffic, if more scale up server if less scale down.</a:t>
            </a:r>
            <a:endParaRPr lang="en-US" dirty="0"/>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t>Motivation to Cloud(Con…)</a:t>
            </a:r>
          </a:p>
        </p:txBody>
      </p:sp>
    </p:spTree>
    <p:extLst>
      <p:ext uri="{BB962C8B-B14F-4D97-AF65-F5344CB8AC3E}">
        <p14:creationId xmlns:p14="http://schemas.microsoft.com/office/powerpoint/2010/main" val="1307914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19251"/>
            <a:ext cx="11125236" cy="1104900"/>
          </a:xfrm>
        </p:spPr>
        <p:txBody>
          <a:bodyPr/>
          <a:lstStyle/>
          <a:p>
            <a:r>
              <a:rPr lang="en-US" dirty="0"/>
              <a:t>Motivation to Cloud(Con…)</a:t>
            </a:r>
            <a:endParaRPr lang="en-GB" dirty="0"/>
          </a:p>
        </p:txBody>
      </p:sp>
      <p:sp>
        <p:nvSpPr>
          <p:cNvPr id="5" name="Text Placeholder 4"/>
          <p:cNvSpPr>
            <a:spLocks noGrp="1"/>
          </p:cNvSpPr>
          <p:nvPr>
            <p:ph type="body" sz="quarter" idx="10"/>
          </p:nvPr>
        </p:nvSpPr>
        <p:spPr/>
        <p:txBody>
          <a:bodyPr/>
          <a:lstStyle/>
          <a:p>
            <a:pPr lvl="1"/>
            <a:endParaRPr lang="en-US" dirty="0"/>
          </a:p>
          <a:p>
            <a:endParaRPr lang="en-GB" dirty="0"/>
          </a:p>
        </p:txBody>
      </p:sp>
      <p:pic>
        <p:nvPicPr>
          <p:cNvPr id="2" name="Picture 1"/>
          <p:cNvPicPr>
            <a:picLocks noChangeAspect="1"/>
          </p:cNvPicPr>
          <p:nvPr/>
        </p:nvPicPr>
        <p:blipFill>
          <a:blip r:embed="rId2"/>
          <a:stretch>
            <a:fillRect/>
          </a:stretch>
        </p:blipFill>
        <p:spPr>
          <a:xfrm>
            <a:off x="1752600" y="1282710"/>
            <a:ext cx="8901112" cy="4791544"/>
          </a:xfrm>
          <a:prstGeom prst="rect">
            <a:avLst/>
          </a:prstGeom>
        </p:spPr>
      </p:pic>
      <p:sp>
        <p:nvSpPr>
          <p:cNvPr id="3" name="TextBox 2"/>
          <p:cNvSpPr txBox="1"/>
          <p:nvPr/>
        </p:nvSpPr>
        <p:spPr>
          <a:xfrm>
            <a:off x="4210309" y="3124200"/>
            <a:ext cx="1838965" cy="307777"/>
          </a:xfrm>
          <a:prstGeom prst="rect">
            <a:avLst/>
          </a:prstGeom>
          <a:noFill/>
        </p:spPr>
        <p:txBody>
          <a:bodyPr wrap="none" rtlCol="0">
            <a:spAutoFit/>
          </a:bodyPr>
          <a:lstStyle/>
          <a:p>
            <a:r>
              <a:rPr lang="en-IN" sz="1400" dirty="0" smtClean="0"/>
              <a:t>:Schedule Servers</a:t>
            </a:r>
            <a:endParaRPr lang="en-IN"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1524000"/>
            <a:ext cx="10229850" cy="4469509"/>
          </a:xfrm>
          <a:prstGeom prst="rect">
            <a:avLst/>
          </a:prstGeom>
        </p:spPr>
      </p:pic>
      <p:sp>
        <p:nvSpPr>
          <p:cNvPr id="3" name="Title 2"/>
          <p:cNvSpPr>
            <a:spLocks noGrp="1"/>
          </p:cNvSpPr>
          <p:nvPr>
            <p:ph type="title"/>
          </p:nvPr>
        </p:nvSpPr>
        <p:spPr/>
        <p:txBody>
          <a:bodyPr/>
          <a:lstStyle/>
          <a:p>
            <a:r>
              <a:rPr lang="en-US" dirty="0"/>
              <a:t>What is Cloud Computing</a:t>
            </a:r>
          </a:p>
        </p:txBody>
      </p:sp>
    </p:spTree>
    <p:extLst>
      <p:ext uri="{BB962C8B-B14F-4D97-AF65-F5344CB8AC3E}">
        <p14:creationId xmlns:p14="http://schemas.microsoft.com/office/powerpoint/2010/main" val="1148127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Models</a:t>
            </a:r>
          </a:p>
        </p:txBody>
      </p:sp>
      <p:pic>
        <p:nvPicPr>
          <p:cNvPr id="4" name="Picture 3"/>
          <p:cNvPicPr>
            <a:picLocks noChangeAspect="1"/>
          </p:cNvPicPr>
          <p:nvPr/>
        </p:nvPicPr>
        <p:blipFill>
          <a:blip r:embed="rId2"/>
          <a:stretch>
            <a:fillRect/>
          </a:stretch>
        </p:blipFill>
        <p:spPr>
          <a:xfrm>
            <a:off x="619125" y="1219200"/>
            <a:ext cx="10953750" cy="5010150"/>
          </a:xfrm>
          <a:prstGeom prst="rect">
            <a:avLst/>
          </a:prstGeom>
        </p:spPr>
      </p:pic>
    </p:spTree>
    <p:extLst>
      <p:ext uri="{BB962C8B-B14F-4D97-AF65-F5344CB8AC3E}">
        <p14:creationId xmlns:p14="http://schemas.microsoft.com/office/powerpoint/2010/main" val="3339207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6288A6B4-8D07-4938-A82F-A0093CB90658}" vid="{E773FF80-0C60-4FD3-859A-2513E72AB802}"/>
    </a:ext>
  </a:extLst>
</a:theme>
</file>

<file path=ppt/theme/theme2.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3295</TotalTime>
  <Words>834</Words>
  <Application>Microsoft Office PowerPoint</Application>
  <PresentationFormat>Widescreen</PresentationFormat>
  <Paragraphs>110</Paragraphs>
  <Slides>52</Slides>
  <Notes>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7" baseType="lpstr">
      <vt:lpstr>Arial</vt:lpstr>
      <vt:lpstr>Verdana</vt:lpstr>
      <vt:lpstr>Wingdings</vt:lpstr>
      <vt:lpstr>Capgemini Master</vt:lpstr>
      <vt:lpstr>think-cell Slide</vt:lpstr>
      <vt:lpstr>PowerPoint Presentation</vt:lpstr>
      <vt:lpstr>Topics to be Covered </vt:lpstr>
      <vt:lpstr>Before Cloud Computing</vt:lpstr>
      <vt:lpstr>Before Cloud Computing Disadvantages</vt:lpstr>
      <vt:lpstr>Motivation to Cloud</vt:lpstr>
      <vt:lpstr>Motivation to Cloud(Con…)</vt:lpstr>
      <vt:lpstr>Motivation to Cloud(Con…)</vt:lpstr>
      <vt:lpstr>What is Cloud Computing</vt:lpstr>
      <vt:lpstr>Cloud Models</vt:lpstr>
      <vt:lpstr>IaaS</vt:lpstr>
      <vt:lpstr>PaaS</vt:lpstr>
      <vt:lpstr>SaaS</vt:lpstr>
      <vt:lpstr>Service Models</vt:lpstr>
      <vt:lpstr>Service Models</vt:lpstr>
      <vt:lpstr>Deployment Models</vt:lpstr>
      <vt:lpstr>Public Cloud</vt:lpstr>
      <vt:lpstr>Public Cloud Con..</vt:lpstr>
      <vt:lpstr>Private Cloud</vt:lpstr>
      <vt:lpstr>Hybrid Cloud</vt:lpstr>
      <vt:lpstr>Cloud Providers</vt:lpstr>
      <vt:lpstr>Microsoft Azure</vt:lpstr>
      <vt:lpstr>MS Azure Regions World Wide</vt:lpstr>
      <vt:lpstr>MS Azure till mid 2015</vt:lpstr>
      <vt:lpstr>MS Azure Services</vt:lpstr>
      <vt:lpstr>Azure Compute Services</vt:lpstr>
      <vt:lpstr>Compute Services con…</vt:lpstr>
      <vt:lpstr>Compute Services con…</vt:lpstr>
      <vt:lpstr>Compute Services con…</vt:lpstr>
      <vt:lpstr>Azure Networking Domain Services</vt:lpstr>
      <vt:lpstr>Azure Networking Domain Con…</vt:lpstr>
      <vt:lpstr>Azure Networking Domain Con…</vt:lpstr>
      <vt:lpstr>Azure Networking Domain (cont…)</vt:lpstr>
      <vt:lpstr>Azure Networking Domain (cont…)</vt:lpstr>
      <vt:lpstr>Azure Storage Services</vt:lpstr>
      <vt:lpstr>Azure Storage Con…</vt:lpstr>
      <vt:lpstr>Azure Storage (cont..)</vt:lpstr>
      <vt:lpstr>Azure Storage (cont..)</vt:lpstr>
      <vt:lpstr>Azure Database Services</vt:lpstr>
      <vt:lpstr>Azure Database Services Con…</vt:lpstr>
      <vt:lpstr>Azure Database High Availability</vt:lpstr>
      <vt:lpstr>Enterprise Integration Services(SaaS)</vt:lpstr>
      <vt:lpstr>Security + Identity Services</vt:lpstr>
      <vt:lpstr>Web + Mobile Services</vt:lpstr>
      <vt:lpstr>Azure Pricing</vt:lpstr>
      <vt:lpstr>Azure Pricing con…</vt:lpstr>
      <vt:lpstr>END to END Flow of Data Using MS Azure</vt:lpstr>
      <vt:lpstr>Steps to create MS Azure Account</vt:lpstr>
      <vt:lpstr>Azure free account sign up</vt:lpstr>
      <vt:lpstr>Identity verification by phone</vt:lpstr>
      <vt:lpstr>Identity verification by card(Only credit cards Master/Visa)</vt:lpstr>
      <vt:lpstr>Agreement</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2 lines</dc:title>
  <dc:creator>Kumar, Ritul</dc:creator>
  <cp:lastModifiedBy>Kumar, Ritul</cp:lastModifiedBy>
  <cp:revision>59</cp:revision>
  <dcterms:created xsi:type="dcterms:W3CDTF">2018-04-05T04:54:39Z</dcterms:created>
  <dcterms:modified xsi:type="dcterms:W3CDTF">2018-12-17T18:49:21Z</dcterms:modified>
</cp:coreProperties>
</file>